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315" r:id="rId2"/>
    <p:sldId id="318" r:id="rId3"/>
    <p:sldId id="258" r:id="rId4"/>
    <p:sldId id="307" r:id="rId5"/>
    <p:sldId id="303" r:id="rId6"/>
    <p:sldId id="304" r:id="rId7"/>
    <p:sldId id="305" r:id="rId8"/>
    <p:sldId id="308" r:id="rId9"/>
    <p:sldId id="306" r:id="rId10"/>
    <p:sldId id="271" r:id="rId11"/>
    <p:sldId id="316" r:id="rId12"/>
    <p:sldId id="317" r:id="rId13"/>
    <p:sldId id="311" r:id="rId14"/>
    <p:sldId id="314" r:id="rId15"/>
    <p:sldId id="312" r:id="rId16"/>
  </p:sldIdLst>
  <p:sldSz cx="9144000" cy="6858000" type="screen4x3"/>
  <p:notesSz cx="6858000" cy="9144000"/>
  <p:embeddedFontLst>
    <p:embeddedFont>
      <p:font typeface="한컴 윤고딕 250" panose="020B0600000101010101" charset="-127"/>
      <p:regular r:id="rId18"/>
    </p:embeddedFont>
    <p:embeddedFont>
      <p:font typeface="나눔바른고딕" panose="020B0600000101010101" charset="-127"/>
      <p:regular r:id="rId19"/>
      <p:bold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9AD0D4FB-1C4A-44C7-A654-A40E223DE746}">
          <p14:sldIdLst>
            <p14:sldId id="315"/>
            <p14:sldId id="318"/>
            <p14:sldId id="258"/>
            <p14:sldId id="307"/>
            <p14:sldId id="303"/>
            <p14:sldId id="304"/>
            <p14:sldId id="305"/>
            <p14:sldId id="308"/>
            <p14:sldId id="306"/>
            <p14:sldId id="271"/>
            <p14:sldId id="316"/>
            <p14:sldId id="317"/>
            <p14:sldId id="311"/>
            <p14:sldId id="314"/>
            <p14:sldId id="312"/>
          </p14:sldIdLst>
        </p14:section>
        <p14:section name="제목 없는 구역" id="{ACE00BB6-6C63-4CB8-A952-A5E6D2C2CBA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CD39"/>
    <a:srgbClr val="262626"/>
    <a:srgbClr val="F3B169"/>
    <a:srgbClr val="314508"/>
    <a:srgbClr val="1501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67" autoAdjust="0"/>
    <p:restoredTop sz="94660"/>
  </p:normalViewPr>
  <p:slideViewPr>
    <p:cSldViewPr>
      <p:cViewPr varScale="1">
        <p:scale>
          <a:sx n="109" d="100"/>
          <a:sy n="109" d="100"/>
        </p:scale>
        <p:origin x="1794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1DB4F7-5607-4CE6-B1E0-4EE3F49778F2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5F51C9-A486-45FC-B02A-D06FB8F41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607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F51C9-A486-45FC-B02A-D06FB8F4161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400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5F51C9-A486-45FC-B02A-D06FB8F4161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985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77A4-EBE9-4B89-98ED-9276C3046A7E}" type="datetime1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191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BD9E1-D8E2-4A03-AFE8-90FBCEDEF6E7}" type="datetime1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02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728F7-B03D-46F9-A506-AAD9218BA9D2}" type="datetime1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525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D4E3E-1387-4D46-9DC5-1446F4A5C75E}" type="datetime1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/>
          <p:cNvSpPr/>
          <p:nvPr userDrawn="1"/>
        </p:nvSpPr>
        <p:spPr>
          <a:xfrm>
            <a:off x="0" y="188640"/>
            <a:ext cx="9144000" cy="432048"/>
          </a:xfrm>
          <a:prstGeom prst="rect">
            <a:avLst/>
          </a:prstGeom>
          <a:solidFill>
            <a:srgbClr val="9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0" y="656696"/>
            <a:ext cx="9144000" cy="36000"/>
          </a:xfrm>
          <a:prstGeom prst="rect">
            <a:avLst/>
          </a:prstGeom>
          <a:solidFill>
            <a:srgbClr val="9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50299" y1="13389" x2="50299" y2="8996"/>
                        <a14:foregroundMark x1="22156" y1="69665" x2="16367" y2="75523"/>
                        <a14:foregroundMark x1="81437" y1="74059" x2="87026" y2="824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68380" y="194078"/>
            <a:ext cx="436368" cy="41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571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728F7-B03D-46F9-A506-AAD9218BA9D2}" type="datetime1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188640"/>
            <a:ext cx="9144000" cy="432048"/>
          </a:xfrm>
          <a:prstGeom prst="rect">
            <a:avLst/>
          </a:prstGeom>
          <a:solidFill>
            <a:srgbClr val="9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656696"/>
            <a:ext cx="9144000" cy="36000"/>
          </a:xfrm>
          <a:prstGeom prst="rect">
            <a:avLst/>
          </a:prstGeom>
          <a:solidFill>
            <a:srgbClr val="9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50299" y1="13389" x2="50299" y2="8996"/>
                        <a14:foregroundMark x1="22156" y1="69665" x2="16367" y2="75523"/>
                        <a14:foregroundMark x1="81437" y1="74059" x2="87026" y2="824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68380" y="194078"/>
            <a:ext cx="436368" cy="41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45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tx1">
              <a:lumMod val="85000"/>
              <a:lumOff val="15000"/>
            </a:schemeClr>
          </a:fgClr>
          <a:bgClr>
            <a:srgbClr val="15011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B7503-0410-4486-A888-579FAED04A71}" type="datetime1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AECCE-BAEF-46B2-88B2-4EAF6DF4C6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998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1" r:id="rId3"/>
    <p:sldLayoutId id="2147483655" r:id="rId4"/>
    <p:sldLayoutId id="2147483660" r:id="rId5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475110" y="4077072"/>
            <a:ext cx="1425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ea typeface="나눔바른고딕" panose="020B0603020101020101" pitchFamily="50" charset="-127"/>
              </a:rPr>
              <a:t>2017.03.30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93494" y="4498372"/>
            <a:ext cx="100700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bg1"/>
                </a:solidFill>
                <a:ea typeface="나눔바른고딕" panose="020B0603020101020101" pitchFamily="50" charset="-127"/>
              </a:rPr>
              <a:t>김준혁</a:t>
            </a:r>
            <a:endParaRPr lang="en-US" altLang="ko-KR" sz="2400" dirty="0">
              <a:solidFill>
                <a:schemeClr val="bg1"/>
              </a:solidFill>
              <a:ea typeface="나눔바른고딕" panose="020B0603020101020101" pitchFamily="50" charset="-127"/>
            </a:endParaRPr>
          </a:p>
          <a:p>
            <a:pPr algn="r"/>
            <a:r>
              <a:rPr lang="ko-KR" altLang="en-US" sz="2400" dirty="0">
                <a:solidFill>
                  <a:schemeClr val="bg1"/>
                </a:solidFill>
                <a:ea typeface="나눔바른고딕" panose="020B0603020101020101" pitchFamily="50" charset="-127"/>
              </a:rPr>
              <a:t>이주형</a:t>
            </a:r>
            <a:endParaRPr lang="en-US" altLang="ko-KR" sz="2400" dirty="0">
              <a:solidFill>
                <a:schemeClr val="bg1"/>
              </a:solidFill>
              <a:ea typeface="나눔바른고딕" panose="020B0603020101020101" pitchFamily="50" charset="-127"/>
            </a:endParaRPr>
          </a:p>
          <a:p>
            <a:pPr algn="r"/>
            <a:r>
              <a:rPr lang="ko-KR" altLang="en-US" sz="2400" dirty="0" err="1">
                <a:solidFill>
                  <a:schemeClr val="bg1"/>
                </a:solidFill>
                <a:ea typeface="나눔바른고딕" panose="020B0603020101020101" pitchFamily="50" charset="-127"/>
              </a:rPr>
              <a:t>최동철</a:t>
            </a:r>
            <a:endParaRPr lang="en-US" altLang="ko-KR" sz="2400" dirty="0">
              <a:solidFill>
                <a:schemeClr val="bg1"/>
              </a:solidFill>
              <a:ea typeface="나눔바른고딕" panose="020B0603020101020101" pitchFamily="50" charset="-127"/>
            </a:endParaRPr>
          </a:p>
          <a:p>
            <a:pPr algn="r"/>
            <a:r>
              <a:rPr lang="ko-KR" altLang="en-US" sz="2400" dirty="0" err="1">
                <a:solidFill>
                  <a:schemeClr val="bg1"/>
                </a:solidFill>
                <a:ea typeface="나눔바른고딕" panose="020B0603020101020101" pitchFamily="50" charset="-127"/>
              </a:rPr>
              <a:t>원근희</a:t>
            </a:r>
            <a:endParaRPr lang="en-US" altLang="ko-KR" sz="2400" dirty="0">
              <a:solidFill>
                <a:schemeClr val="bg1"/>
              </a:solidFill>
              <a:ea typeface="나눔바른고딕" panose="020B0603020101020101" pitchFamily="50" charset="-127"/>
            </a:endParaRPr>
          </a:p>
          <a:p>
            <a:pPr algn="r"/>
            <a:r>
              <a:rPr lang="ko-KR" altLang="en-US" sz="2400" dirty="0" err="1">
                <a:solidFill>
                  <a:schemeClr val="bg1"/>
                </a:solidFill>
                <a:ea typeface="나눔바른고딕" panose="020B0603020101020101" pitchFamily="50" charset="-127"/>
              </a:rPr>
              <a:t>김동범</a:t>
            </a:r>
            <a:endParaRPr lang="en-US" altLang="ko-KR" sz="2400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t="27490"/>
          <a:stretch/>
        </p:blipFill>
        <p:spPr>
          <a:xfrm>
            <a:off x="17912" y="1844824"/>
            <a:ext cx="8291983" cy="1262282"/>
          </a:xfrm>
          <a:prstGeom prst="rect">
            <a:avLst/>
          </a:prstGeom>
        </p:spPr>
      </p:pic>
      <p:grpSp>
        <p:nvGrpSpPr>
          <p:cNvPr id="16" name="그룹 15"/>
          <p:cNvGrpSpPr/>
          <p:nvPr/>
        </p:nvGrpSpPr>
        <p:grpSpPr>
          <a:xfrm>
            <a:off x="-1539888" y="3103686"/>
            <a:ext cx="7807030" cy="938865"/>
            <a:chOff x="-1539888" y="3103686"/>
            <a:chExt cx="7807030" cy="938865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 rotWithShape="1">
            <a:blip r:embed="rId3"/>
            <a:srcRect l="-24690" r="1"/>
            <a:stretch/>
          </p:blipFill>
          <p:spPr>
            <a:xfrm>
              <a:off x="-1539888" y="3103686"/>
              <a:ext cx="7807030" cy="938865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635000" h="381000"/>
              <a:contourClr>
                <a:srgbClr val="969696"/>
              </a:contourClr>
            </a:sp3d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4"/>
            <a:srcRect t="28782"/>
            <a:stretch/>
          </p:blipFill>
          <p:spPr>
            <a:xfrm>
              <a:off x="93264" y="3245744"/>
              <a:ext cx="5651482" cy="7250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09367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-4971" y="190745"/>
            <a:ext cx="4299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3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916" y="24478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시연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941"/>
            <a:ext cx="9158335" cy="51348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47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56696"/>
            <a:ext cx="9144000" cy="36000"/>
          </a:xfrm>
          <a:prstGeom prst="rect">
            <a:avLst/>
          </a:prstGeom>
          <a:solidFill>
            <a:srgbClr val="9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/>
          <p:cNvGrpSpPr/>
          <p:nvPr/>
        </p:nvGrpSpPr>
        <p:grpSpPr>
          <a:xfrm>
            <a:off x="712033" y="1052736"/>
            <a:ext cx="1662870" cy="400110"/>
            <a:chOff x="712033" y="1052736"/>
            <a:chExt cx="1662870" cy="400110"/>
          </a:xfrm>
        </p:grpSpPr>
        <p:sp>
          <p:nvSpPr>
            <p:cNvPr id="8" name="TextBox 7"/>
            <p:cNvSpPr txBox="1"/>
            <p:nvPr/>
          </p:nvSpPr>
          <p:spPr>
            <a:xfrm>
              <a:off x="829352" y="1052736"/>
              <a:ext cx="15455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bg1"/>
                  </a:solidFill>
                </a:rPr>
                <a:t>WebSocket</a:t>
              </a:r>
              <a:endParaRPr lang="ko-KR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712033" y="1115219"/>
              <a:ext cx="36000" cy="288000"/>
            </a:xfrm>
            <a:prstGeom prst="rect">
              <a:avLst/>
            </a:prstGeom>
            <a:solidFill>
              <a:srgbClr val="9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30" name="Picture 6" descr="browser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39" y="2204864"/>
            <a:ext cx="3014593" cy="301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erver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912" y="2204864"/>
            <a:ext cx="2393576" cy="2942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화살표: 아래로 구부러짐 22"/>
          <p:cNvSpPr/>
          <p:nvPr/>
        </p:nvSpPr>
        <p:spPr>
          <a:xfrm rot="10800000">
            <a:off x="3419872" y="3933056"/>
            <a:ext cx="2520280" cy="1017637"/>
          </a:xfrm>
          <a:prstGeom prst="curvedDown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화살표: 아래로 구부러짐 23"/>
          <p:cNvSpPr/>
          <p:nvPr/>
        </p:nvSpPr>
        <p:spPr>
          <a:xfrm>
            <a:off x="3572272" y="2411363"/>
            <a:ext cx="2520280" cy="1017637"/>
          </a:xfrm>
          <a:prstGeom prst="curvedDown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2505249" y="1988840"/>
            <a:ext cx="4010967" cy="3744416"/>
            <a:chOff x="107505" y="2204864"/>
            <a:chExt cx="3600400" cy="4036173"/>
          </a:xfrm>
        </p:grpSpPr>
        <p:pic>
          <p:nvPicPr>
            <p:cNvPr id="47" name="그림 46"/>
            <p:cNvPicPr>
              <a:picLocks noChangeAspect="1"/>
            </p:cNvPicPr>
            <p:nvPr/>
          </p:nvPicPr>
          <p:blipFill rotWithShape="1">
            <a:blip r:embed="rId5"/>
            <a:srcRect l="1713" t="24289" r="85802" b="60620"/>
            <a:stretch/>
          </p:blipFill>
          <p:spPr>
            <a:xfrm>
              <a:off x="107505" y="2204864"/>
              <a:ext cx="3600400" cy="2448272"/>
            </a:xfrm>
            <a:prstGeom prst="rect">
              <a:avLst/>
            </a:prstGeom>
          </p:spPr>
        </p:pic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6"/>
            <a:srcRect l="1568" t="62675" r="85904" b="27502"/>
            <a:stretch/>
          </p:blipFill>
          <p:spPr>
            <a:xfrm>
              <a:off x="107505" y="4653136"/>
              <a:ext cx="3600400" cy="1587901"/>
            </a:xfrm>
            <a:prstGeom prst="rect">
              <a:avLst/>
            </a:prstGeom>
          </p:spPr>
        </p:pic>
      </p:grpSp>
      <p:sp>
        <p:nvSpPr>
          <p:cNvPr id="52" name="직사각형 51"/>
          <p:cNvSpPr/>
          <p:nvPr/>
        </p:nvSpPr>
        <p:spPr>
          <a:xfrm>
            <a:off x="3563888" y="2718446"/>
            <a:ext cx="2079848" cy="255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직사각형 52"/>
          <p:cNvSpPr/>
          <p:nvPr/>
        </p:nvSpPr>
        <p:spPr>
          <a:xfrm>
            <a:off x="2699792" y="5261941"/>
            <a:ext cx="2079848" cy="4966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47916" y="244787"/>
            <a:ext cx="3847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주요 </a:t>
            </a:r>
            <a:r>
              <a:rPr lang="ko-KR" altLang="en-US" sz="2400" b="1" dirty="0" err="1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로직</a:t>
            </a:r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 설명 </a:t>
            </a:r>
            <a:r>
              <a:rPr lang="en-US" altLang="ko-KR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- Chatting</a:t>
            </a:r>
            <a:endParaRPr lang="ko-KR" altLang="en-US" sz="2400" b="1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4971" y="190745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4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345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4" grpId="0" animBg="1"/>
      <p:bldP spid="24" grpId="1" animBg="1"/>
      <p:bldP spid="52" grpId="0" animBg="1"/>
      <p:bldP spid="52" grpId="1" animBg="1"/>
      <p:bldP spid="53" grpId="0" animBg="1"/>
      <p:bldP spid="5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56696"/>
            <a:ext cx="9144000" cy="36000"/>
          </a:xfrm>
          <a:prstGeom prst="rect">
            <a:avLst/>
          </a:prstGeom>
          <a:solidFill>
            <a:srgbClr val="9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107504" y="836712"/>
            <a:ext cx="8928992" cy="5760640"/>
            <a:chOff x="107504" y="836712"/>
            <a:chExt cx="8928992" cy="5760640"/>
          </a:xfrm>
        </p:grpSpPr>
        <p:grpSp>
          <p:nvGrpSpPr>
            <p:cNvPr id="9" name="그룹 8"/>
            <p:cNvGrpSpPr/>
            <p:nvPr/>
          </p:nvGrpSpPr>
          <p:grpSpPr>
            <a:xfrm>
              <a:off x="107504" y="836712"/>
              <a:ext cx="8928992" cy="5760640"/>
              <a:chOff x="107504" y="836712"/>
              <a:chExt cx="8928992" cy="5760640"/>
            </a:xfrm>
          </p:grpSpPr>
          <p:grpSp>
            <p:nvGrpSpPr>
              <p:cNvPr id="22" name="그룹 21"/>
              <p:cNvGrpSpPr/>
              <p:nvPr/>
            </p:nvGrpSpPr>
            <p:grpSpPr>
              <a:xfrm>
                <a:off x="712033" y="836712"/>
                <a:ext cx="1127852" cy="400110"/>
                <a:chOff x="712033" y="1052736"/>
                <a:chExt cx="1127852" cy="400110"/>
              </a:xfrm>
            </p:grpSpPr>
            <p:sp>
              <p:nvSpPr>
                <p:cNvPr id="8" name="TextBox 7"/>
                <p:cNvSpPr txBox="1"/>
                <p:nvPr/>
              </p:nvSpPr>
              <p:spPr>
                <a:xfrm>
                  <a:off x="829352" y="1052736"/>
                  <a:ext cx="101053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2000" b="1" dirty="0">
                      <a:solidFill>
                        <a:schemeClr val="bg1"/>
                      </a:solidFill>
                    </a:rPr>
                    <a:t>Source</a:t>
                  </a:r>
                  <a:endParaRPr lang="ko-KR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직사각형 20"/>
                <p:cNvSpPr/>
                <p:nvPr/>
              </p:nvSpPr>
              <p:spPr>
                <a:xfrm>
                  <a:off x="712033" y="1115219"/>
                  <a:ext cx="36000" cy="288000"/>
                </a:xfrm>
                <a:prstGeom prst="rect">
                  <a:avLst/>
                </a:prstGeom>
                <a:solidFill>
                  <a:srgbClr val="97CD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9" name="그룹 28"/>
              <p:cNvGrpSpPr/>
              <p:nvPr/>
            </p:nvGrpSpPr>
            <p:grpSpPr>
              <a:xfrm>
                <a:off x="107504" y="1318984"/>
                <a:ext cx="8928992" cy="5278368"/>
                <a:chOff x="107504" y="1484784"/>
                <a:chExt cx="8928992" cy="5278368"/>
              </a:xfrm>
            </p:grpSpPr>
            <p:grpSp>
              <p:nvGrpSpPr>
                <p:cNvPr id="30" name="그룹 29"/>
                <p:cNvGrpSpPr/>
                <p:nvPr/>
              </p:nvGrpSpPr>
              <p:grpSpPr>
                <a:xfrm>
                  <a:off x="107504" y="1484784"/>
                  <a:ext cx="2029767" cy="2448272"/>
                  <a:chOff x="107505" y="2204864"/>
                  <a:chExt cx="3600400" cy="4036173"/>
                </a:xfrm>
              </p:grpSpPr>
              <p:pic>
                <p:nvPicPr>
                  <p:cNvPr id="32" name="그림 31"/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1713" t="24289" r="85802" b="60620"/>
                  <a:stretch/>
                </p:blipFill>
                <p:spPr>
                  <a:xfrm>
                    <a:off x="107505" y="2204864"/>
                    <a:ext cx="3600400" cy="2448272"/>
                  </a:xfrm>
                  <a:prstGeom prst="rect">
                    <a:avLst/>
                  </a:prstGeom>
                </p:spPr>
              </p:pic>
              <p:pic>
                <p:nvPicPr>
                  <p:cNvPr id="33" name="그림 32"/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1568" t="62675" r="85904" b="27502"/>
                  <a:stretch/>
                </p:blipFill>
                <p:spPr>
                  <a:xfrm>
                    <a:off x="107505" y="4653136"/>
                    <a:ext cx="3600400" cy="158790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31" name="그림 30"/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2384" t="15965" r="58521" b="30407"/>
                <a:stretch/>
              </p:blipFill>
              <p:spPr>
                <a:xfrm>
                  <a:off x="2195736" y="1484784"/>
                  <a:ext cx="6840760" cy="5278368"/>
                </a:xfrm>
                <a:prstGeom prst="rect">
                  <a:avLst/>
                </a:prstGeom>
              </p:spPr>
            </p:pic>
          </p:grpSp>
        </p:grpSp>
        <p:sp>
          <p:nvSpPr>
            <p:cNvPr id="11" name="직사각형 10"/>
            <p:cNvSpPr/>
            <p:nvPr/>
          </p:nvSpPr>
          <p:spPr>
            <a:xfrm>
              <a:off x="539552" y="1823040"/>
              <a:ext cx="1246578" cy="1440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107504" y="873115"/>
            <a:ext cx="8928992" cy="5796245"/>
            <a:chOff x="107504" y="873115"/>
            <a:chExt cx="8928992" cy="5796245"/>
          </a:xfrm>
        </p:grpSpPr>
        <p:grpSp>
          <p:nvGrpSpPr>
            <p:cNvPr id="35" name="그룹 34"/>
            <p:cNvGrpSpPr/>
            <p:nvPr/>
          </p:nvGrpSpPr>
          <p:grpSpPr>
            <a:xfrm>
              <a:off x="107504" y="873115"/>
              <a:ext cx="8928992" cy="5796245"/>
              <a:chOff x="35496" y="980728"/>
              <a:chExt cx="8928992" cy="5796245"/>
            </a:xfrm>
          </p:grpSpPr>
          <p:grpSp>
            <p:nvGrpSpPr>
              <p:cNvPr id="37" name="그룹 36"/>
              <p:cNvGrpSpPr/>
              <p:nvPr/>
            </p:nvGrpSpPr>
            <p:grpSpPr>
              <a:xfrm>
                <a:off x="35496" y="980728"/>
                <a:ext cx="2029767" cy="2448272"/>
                <a:chOff x="107505" y="2204864"/>
                <a:chExt cx="3600400" cy="4036173"/>
              </a:xfrm>
            </p:grpSpPr>
            <p:pic>
              <p:nvPicPr>
                <p:cNvPr id="39" name="그림 38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713" t="24289" r="85802" b="60620"/>
                <a:stretch/>
              </p:blipFill>
              <p:spPr>
                <a:xfrm>
                  <a:off x="107505" y="2204864"/>
                  <a:ext cx="3600400" cy="2448272"/>
                </a:xfrm>
                <a:prstGeom prst="rect">
                  <a:avLst/>
                </a:prstGeom>
              </p:spPr>
            </p:pic>
            <p:pic>
              <p:nvPicPr>
                <p:cNvPr id="40" name="그림 39"/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568" t="62675" r="85904" b="27502"/>
                <a:stretch/>
              </p:blipFill>
              <p:spPr>
                <a:xfrm>
                  <a:off x="107505" y="4653136"/>
                  <a:ext cx="3600400" cy="1587901"/>
                </a:xfrm>
                <a:prstGeom prst="rect">
                  <a:avLst/>
                </a:prstGeom>
              </p:spPr>
            </p:pic>
          </p:grpSp>
          <p:pic>
            <p:nvPicPr>
              <p:cNvPr id="38" name="그림 37"/>
              <p:cNvPicPr>
                <a:picLocks noChangeAspect="1"/>
              </p:cNvPicPr>
              <p:nvPr/>
            </p:nvPicPr>
            <p:blipFill rotWithShape="1">
              <a:blip r:embed="rId6"/>
              <a:srcRect l="26349" t="34600" r="36474" b="9400"/>
              <a:stretch/>
            </p:blipFill>
            <p:spPr>
              <a:xfrm>
                <a:off x="2123728" y="980728"/>
                <a:ext cx="6840760" cy="5796245"/>
              </a:xfrm>
              <a:prstGeom prst="rect">
                <a:avLst/>
              </a:prstGeom>
            </p:spPr>
          </p:pic>
        </p:grpSp>
        <p:sp>
          <p:nvSpPr>
            <p:cNvPr id="36" name="직사각형 35"/>
            <p:cNvSpPr/>
            <p:nvPr/>
          </p:nvSpPr>
          <p:spPr>
            <a:xfrm>
              <a:off x="107504" y="3177371"/>
              <a:ext cx="1246578" cy="1440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107504" y="873115"/>
            <a:ext cx="8928993" cy="3284754"/>
            <a:chOff x="107504" y="873115"/>
            <a:chExt cx="8928993" cy="3284754"/>
          </a:xfrm>
        </p:grpSpPr>
        <p:grpSp>
          <p:nvGrpSpPr>
            <p:cNvPr id="42" name="그룹 41"/>
            <p:cNvGrpSpPr/>
            <p:nvPr/>
          </p:nvGrpSpPr>
          <p:grpSpPr>
            <a:xfrm>
              <a:off x="107504" y="873115"/>
              <a:ext cx="2029767" cy="2448272"/>
              <a:chOff x="107505" y="2204864"/>
              <a:chExt cx="3600400" cy="4036173"/>
            </a:xfrm>
          </p:grpSpPr>
          <p:pic>
            <p:nvPicPr>
              <p:cNvPr id="58" name="그림 57"/>
              <p:cNvPicPr>
                <a:picLocks noChangeAspect="1"/>
              </p:cNvPicPr>
              <p:nvPr/>
            </p:nvPicPr>
            <p:blipFill rotWithShape="1">
              <a:blip r:embed="rId3"/>
              <a:srcRect l="1713" t="24289" r="85802" b="60620"/>
              <a:stretch/>
            </p:blipFill>
            <p:spPr>
              <a:xfrm>
                <a:off x="107505" y="2204864"/>
                <a:ext cx="3600400" cy="2448272"/>
              </a:xfrm>
              <a:prstGeom prst="rect">
                <a:avLst/>
              </a:prstGeom>
            </p:spPr>
          </p:pic>
          <p:pic>
            <p:nvPicPr>
              <p:cNvPr id="59" name="그림 58"/>
              <p:cNvPicPr>
                <a:picLocks noChangeAspect="1"/>
              </p:cNvPicPr>
              <p:nvPr/>
            </p:nvPicPr>
            <p:blipFill rotWithShape="1">
              <a:blip r:embed="rId4"/>
              <a:srcRect l="1568" t="62675" r="85904" b="27502"/>
              <a:stretch/>
            </p:blipFill>
            <p:spPr>
              <a:xfrm>
                <a:off x="107505" y="4653136"/>
                <a:ext cx="3600400" cy="1587901"/>
              </a:xfrm>
              <a:prstGeom prst="rect">
                <a:avLst/>
              </a:prstGeom>
            </p:spPr>
          </p:pic>
        </p:grpSp>
        <p:sp>
          <p:nvSpPr>
            <p:cNvPr id="43" name="직사각형 42"/>
            <p:cNvSpPr/>
            <p:nvPr/>
          </p:nvSpPr>
          <p:spPr>
            <a:xfrm>
              <a:off x="107504" y="3177371"/>
              <a:ext cx="1246578" cy="1440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4" name="그림 43"/>
            <p:cNvPicPr>
              <a:picLocks noChangeAspect="1"/>
            </p:cNvPicPr>
            <p:nvPr/>
          </p:nvPicPr>
          <p:blipFill rotWithShape="1">
            <a:blip r:embed="rId7"/>
            <a:srcRect l="26375" t="35217" r="38266" b="34600"/>
            <a:stretch/>
          </p:blipFill>
          <p:spPr>
            <a:xfrm>
              <a:off x="2195737" y="873115"/>
              <a:ext cx="6840760" cy="3284754"/>
            </a:xfrm>
            <a:prstGeom prst="rect">
              <a:avLst/>
            </a:prstGeom>
          </p:spPr>
        </p:pic>
      </p:grpSp>
      <p:sp>
        <p:nvSpPr>
          <p:cNvPr id="45" name="TextBox 44"/>
          <p:cNvSpPr txBox="1"/>
          <p:nvPr/>
        </p:nvSpPr>
        <p:spPr>
          <a:xfrm>
            <a:off x="-4971" y="190745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4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47916" y="244787"/>
            <a:ext cx="3847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주요 </a:t>
            </a:r>
            <a:r>
              <a:rPr lang="ko-KR" altLang="en-US" sz="2400" b="1" dirty="0" err="1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로직</a:t>
            </a:r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 설명 </a:t>
            </a:r>
            <a:r>
              <a:rPr lang="en-US" altLang="ko-KR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- Chatting</a:t>
            </a:r>
            <a:endParaRPr lang="ko-KR" altLang="en-US" sz="2400" b="1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498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13</a:t>
            </a:fld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251520" y="4077072"/>
            <a:ext cx="4464496" cy="2088232"/>
            <a:chOff x="422646" y="4149080"/>
            <a:chExt cx="4464496" cy="2088232"/>
          </a:xfrm>
        </p:grpSpPr>
        <p:grpSp>
          <p:nvGrpSpPr>
            <p:cNvPr id="8" name="그룹 7"/>
            <p:cNvGrpSpPr/>
            <p:nvPr/>
          </p:nvGrpSpPr>
          <p:grpSpPr>
            <a:xfrm>
              <a:off x="422646" y="4149080"/>
              <a:ext cx="4293370" cy="400110"/>
              <a:chOff x="423091" y="995242"/>
              <a:chExt cx="4293370" cy="400110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466632" y="995242"/>
                <a:ext cx="424982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ea typeface="+mj-ea"/>
                  </a:rPr>
                  <a:t>Javascript</a:t>
                </a:r>
                <a:r>
                  <a:rPr lang="en-US" altLang="ko-KR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ea typeface="+mj-ea"/>
                  </a:rPr>
                  <a:t> – local Storage</a:t>
                </a:r>
              </a:p>
            </p:txBody>
          </p:sp>
          <p:pic>
            <p:nvPicPr>
              <p:cNvPr id="10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3091" y="1058349"/>
                <a:ext cx="36513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12" name="내용 개체 틀 2"/>
            <p:cNvSpPr txBox="1">
              <a:spLocks/>
            </p:cNvSpPr>
            <p:nvPr/>
          </p:nvSpPr>
          <p:spPr>
            <a:xfrm>
              <a:off x="628092" y="4769825"/>
              <a:ext cx="4259050" cy="146748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ko-KR" altLang="en-US" sz="2000" dirty="0">
                  <a:ea typeface="+mj-ea"/>
                </a:rPr>
                <a:t>문제 및 정답 저장 </a:t>
              </a:r>
              <a:r>
                <a:rPr lang="en-US" altLang="ko-KR" sz="2000" dirty="0">
                  <a:ea typeface="+mj-ea"/>
                </a:rPr>
                <a:t>page </a:t>
              </a:r>
              <a:r>
                <a:rPr lang="ko-KR" altLang="en-US" sz="2000" dirty="0">
                  <a:ea typeface="+mj-ea"/>
                </a:rPr>
                <a:t>작성</a:t>
              </a:r>
              <a:endParaRPr lang="en-US" altLang="ko-KR" sz="2000" dirty="0">
                <a:ea typeface="+mj-ea"/>
              </a:endParaRPr>
            </a:p>
            <a:p>
              <a:pPr>
                <a:lnSpc>
                  <a:spcPct val="100000"/>
                </a:lnSpc>
              </a:pPr>
              <a:r>
                <a:rPr lang="en-US" altLang="ko-KR" sz="2000" dirty="0"/>
                <a:t>2</a:t>
              </a:r>
              <a:r>
                <a:rPr lang="ko-KR" altLang="en-US" sz="2000" dirty="0"/>
                <a:t>차원 배열 사용</a:t>
              </a:r>
              <a:endParaRPr lang="en-US" altLang="ko-KR" sz="2000" dirty="0">
                <a:ea typeface="+mj-ea"/>
              </a:endParaRPr>
            </a:p>
            <a:p>
              <a:pPr>
                <a:lnSpc>
                  <a:spcPct val="100000"/>
                </a:lnSpc>
              </a:pPr>
              <a:r>
                <a:rPr lang="en-US" altLang="ko-KR" sz="2000" dirty="0">
                  <a:ea typeface="+mj-ea"/>
                </a:rPr>
                <a:t>“Home” page</a:t>
              </a:r>
              <a:r>
                <a:rPr lang="ko-KR" altLang="en-US" sz="2000" dirty="0">
                  <a:ea typeface="+mj-ea"/>
                </a:rPr>
                <a:t>에서 자동으로 실행</a:t>
              </a:r>
              <a:endParaRPr lang="en-US" altLang="ko-KR" sz="2000" dirty="0">
                <a:ea typeface="+mj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51520" y="1052736"/>
            <a:ext cx="4752528" cy="2088232"/>
            <a:chOff x="422646" y="4149080"/>
            <a:chExt cx="4752528" cy="2088232"/>
          </a:xfrm>
        </p:grpSpPr>
        <p:grpSp>
          <p:nvGrpSpPr>
            <p:cNvPr id="19" name="그룹 18"/>
            <p:cNvGrpSpPr/>
            <p:nvPr/>
          </p:nvGrpSpPr>
          <p:grpSpPr>
            <a:xfrm>
              <a:off x="422646" y="4149080"/>
              <a:ext cx="4293370" cy="400110"/>
              <a:chOff x="423091" y="995242"/>
              <a:chExt cx="4293370" cy="400110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466632" y="995242"/>
                <a:ext cx="424982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b="1" spc="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HTML &amp; CSS</a:t>
                </a:r>
              </a:p>
            </p:txBody>
          </p:sp>
          <p:pic>
            <p:nvPicPr>
              <p:cNvPr id="22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3091" y="1058349"/>
                <a:ext cx="36513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20" name="내용 개체 틀 2"/>
            <p:cNvSpPr txBox="1">
              <a:spLocks/>
            </p:cNvSpPr>
            <p:nvPr/>
          </p:nvSpPr>
          <p:spPr>
            <a:xfrm>
              <a:off x="628092" y="4769825"/>
              <a:ext cx="4547082" cy="146748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altLang="ko-KR" sz="2000" spc="-150" dirty="0"/>
                <a:t>HTML</a:t>
              </a:r>
              <a:r>
                <a:rPr lang="ko-KR" altLang="en-US" sz="2000" spc="-150" dirty="0"/>
                <a:t>의 </a:t>
              </a:r>
              <a:r>
                <a:rPr lang="en-US" altLang="ko-KR" sz="2000" spc="-150" dirty="0"/>
                <a:t>table</a:t>
              </a:r>
              <a:r>
                <a:rPr lang="ko-KR" altLang="en-US" sz="2000" spc="-150" dirty="0"/>
                <a:t>을 이용해 전체 틀 제작</a:t>
              </a:r>
              <a:endParaRPr lang="en-US" altLang="ko-KR" sz="2000" spc="-150" dirty="0"/>
            </a:p>
            <a:p>
              <a:pPr>
                <a:lnSpc>
                  <a:spcPct val="100000"/>
                </a:lnSpc>
              </a:pPr>
              <a:r>
                <a:rPr lang="en-US" altLang="ko-KR" sz="2000" spc="-150" dirty="0"/>
                <a:t>CSS</a:t>
              </a:r>
              <a:r>
                <a:rPr lang="ko-KR" altLang="en-US" sz="2000" spc="-150" dirty="0"/>
                <a:t>를 이용하여 색</a:t>
              </a:r>
              <a:r>
                <a:rPr lang="en-US" altLang="ko-KR" sz="2000" spc="-150" dirty="0"/>
                <a:t>, </a:t>
              </a:r>
              <a:r>
                <a:rPr lang="ko-KR" altLang="en-US" sz="2000" spc="-150" dirty="0"/>
                <a:t>사이즈</a:t>
              </a:r>
              <a:r>
                <a:rPr lang="en-US" altLang="ko-KR" sz="2000" spc="-150" dirty="0"/>
                <a:t>, </a:t>
              </a:r>
              <a:r>
                <a:rPr lang="ko-KR" altLang="en-US" sz="2000" spc="-150" dirty="0"/>
                <a:t>이미지 설정</a:t>
              </a:r>
              <a:endParaRPr lang="en-US" altLang="ko-KR" sz="2000" spc="-150" dirty="0"/>
            </a:p>
            <a:p>
              <a:pPr>
                <a:lnSpc>
                  <a:spcPct val="100000"/>
                </a:lnSpc>
              </a:pPr>
              <a:r>
                <a:rPr lang="en-US" altLang="ko-KR" sz="2000" dirty="0"/>
                <a:t>&lt;div&gt; </a:t>
              </a:r>
              <a:r>
                <a:rPr lang="ko-KR" altLang="en-US" sz="2000" dirty="0"/>
                <a:t>를 이용하여 화면 전환 구현</a:t>
              </a:r>
              <a:endParaRPr lang="en-US" altLang="ko-KR" sz="2000" dirty="0">
                <a:ea typeface="+mj-ea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5364088" y="1340768"/>
            <a:ext cx="3727075" cy="2808312"/>
            <a:chOff x="5004048" y="1052736"/>
            <a:chExt cx="3727075" cy="2808312"/>
          </a:xfrm>
        </p:grpSpPr>
        <p:sp>
          <p:nvSpPr>
            <p:cNvPr id="27" name="말풍선: 사각형 26"/>
            <p:cNvSpPr/>
            <p:nvPr/>
          </p:nvSpPr>
          <p:spPr>
            <a:xfrm rot="5400000">
              <a:off x="5463430" y="593354"/>
              <a:ext cx="2808312" cy="3727075"/>
            </a:xfrm>
            <a:prstGeom prst="wedgeRectCallout">
              <a:avLst>
                <a:gd name="adj1" fmla="val -30637"/>
                <a:gd name="adj2" fmla="val 68590"/>
              </a:avLst>
            </a:prstGeom>
            <a:solidFill>
              <a:srgbClr val="97CD39"/>
            </a:solidFill>
            <a:ln>
              <a:solidFill>
                <a:srgbClr val="97CD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4682" y="1110168"/>
              <a:ext cx="3620566" cy="2706920"/>
            </a:xfrm>
            <a:prstGeom prst="rect">
              <a:avLst/>
            </a:prstGeom>
            <a:ln w="76200">
              <a:noFill/>
            </a:ln>
          </p:spPr>
        </p:pic>
      </p:grpSp>
      <p:grpSp>
        <p:nvGrpSpPr>
          <p:cNvPr id="5" name="그룹 4"/>
          <p:cNvGrpSpPr/>
          <p:nvPr/>
        </p:nvGrpSpPr>
        <p:grpSpPr>
          <a:xfrm>
            <a:off x="5364088" y="1340769"/>
            <a:ext cx="3727075" cy="2808312"/>
            <a:chOff x="5364088" y="1340769"/>
            <a:chExt cx="3727075" cy="2808312"/>
          </a:xfrm>
        </p:grpSpPr>
        <p:sp>
          <p:nvSpPr>
            <p:cNvPr id="23" name="말풍선: 사각형 22"/>
            <p:cNvSpPr/>
            <p:nvPr/>
          </p:nvSpPr>
          <p:spPr>
            <a:xfrm rot="5400000">
              <a:off x="5823470" y="881387"/>
              <a:ext cx="2808312" cy="3727075"/>
            </a:xfrm>
            <a:prstGeom prst="wedgeRectCallout">
              <a:avLst>
                <a:gd name="adj1" fmla="val -14983"/>
                <a:gd name="adj2" fmla="val 61984"/>
              </a:avLst>
            </a:prstGeom>
            <a:solidFill>
              <a:srgbClr val="97CD39"/>
            </a:solidFill>
            <a:ln>
              <a:solidFill>
                <a:srgbClr val="97CD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6826" y="1401811"/>
              <a:ext cx="3621600" cy="2707200"/>
            </a:xfrm>
            <a:prstGeom prst="rect">
              <a:avLst/>
            </a:prstGeom>
          </p:spPr>
        </p:pic>
      </p:grpSp>
      <p:grpSp>
        <p:nvGrpSpPr>
          <p:cNvPr id="11" name="그룹 10"/>
          <p:cNvGrpSpPr/>
          <p:nvPr/>
        </p:nvGrpSpPr>
        <p:grpSpPr>
          <a:xfrm>
            <a:off x="5364088" y="1340769"/>
            <a:ext cx="3727075" cy="2808312"/>
            <a:chOff x="5364088" y="1340769"/>
            <a:chExt cx="3727075" cy="2808312"/>
          </a:xfrm>
        </p:grpSpPr>
        <p:sp>
          <p:nvSpPr>
            <p:cNvPr id="29" name="말풍선: 사각형 28"/>
            <p:cNvSpPr/>
            <p:nvPr/>
          </p:nvSpPr>
          <p:spPr>
            <a:xfrm rot="5400000">
              <a:off x="5823470" y="881387"/>
              <a:ext cx="2808312" cy="3727075"/>
            </a:xfrm>
            <a:prstGeom prst="wedgeRectCallout">
              <a:avLst>
                <a:gd name="adj1" fmla="val 2236"/>
                <a:gd name="adj2" fmla="val 66466"/>
              </a:avLst>
            </a:prstGeom>
            <a:solidFill>
              <a:srgbClr val="97CD39"/>
            </a:solidFill>
            <a:ln>
              <a:solidFill>
                <a:srgbClr val="97CD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4722" y="1395043"/>
              <a:ext cx="3621600" cy="2707200"/>
            </a:xfrm>
            <a:prstGeom prst="rect">
              <a:avLst/>
            </a:prstGeom>
          </p:spPr>
        </p:pic>
      </p:grpSp>
      <p:grpSp>
        <p:nvGrpSpPr>
          <p:cNvPr id="15" name="그룹 14"/>
          <p:cNvGrpSpPr/>
          <p:nvPr/>
        </p:nvGrpSpPr>
        <p:grpSpPr>
          <a:xfrm>
            <a:off x="5289287" y="1871200"/>
            <a:ext cx="3780000" cy="4788000"/>
            <a:chOff x="5289287" y="1871200"/>
            <a:chExt cx="3780000" cy="4788000"/>
          </a:xfrm>
        </p:grpSpPr>
        <p:sp>
          <p:nvSpPr>
            <p:cNvPr id="31" name="말풍선: 사각형 30"/>
            <p:cNvSpPr/>
            <p:nvPr/>
          </p:nvSpPr>
          <p:spPr>
            <a:xfrm rot="5400000">
              <a:off x="4785287" y="2375200"/>
              <a:ext cx="4788000" cy="3780000"/>
            </a:xfrm>
            <a:prstGeom prst="wedgeRectCallout">
              <a:avLst>
                <a:gd name="adj1" fmla="val 17496"/>
                <a:gd name="adj2" fmla="val 77863"/>
              </a:avLst>
            </a:prstGeom>
            <a:solidFill>
              <a:srgbClr val="97CD39"/>
            </a:solidFill>
            <a:ln>
              <a:solidFill>
                <a:srgbClr val="97CD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094"/>
            <a:stretch/>
          </p:blipFill>
          <p:spPr>
            <a:xfrm>
              <a:off x="5349617" y="1937127"/>
              <a:ext cx="3688809" cy="4680000"/>
            </a:xfrm>
            <a:prstGeom prst="rect">
              <a:avLst/>
            </a:prstGeom>
          </p:spPr>
        </p:pic>
      </p:grpSp>
      <p:grpSp>
        <p:nvGrpSpPr>
          <p:cNvPr id="35" name="그룹 34"/>
          <p:cNvGrpSpPr/>
          <p:nvPr/>
        </p:nvGrpSpPr>
        <p:grpSpPr>
          <a:xfrm>
            <a:off x="5337626" y="3847029"/>
            <a:ext cx="3780000" cy="2806536"/>
            <a:chOff x="5337626" y="3847029"/>
            <a:chExt cx="3780000" cy="2806536"/>
          </a:xfrm>
        </p:grpSpPr>
        <p:sp>
          <p:nvSpPr>
            <p:cNvPr id="34" name="말풍선: 사각형 33"/>
            <p:cNvSpPr/>
            <p:nvPr/>
          </p:nvSpPr>
          <p:spPr>
            <a:xfrm rot="5400000">
              <a:off x="5824358" y="3360297"/>
              <a:ext cx="2806536" cy="3780000"/>
            </a:xfrm>
            <a:prstGeom prst="wedgeRectCallout">
              <a:avLst>
                <a:gd name="adj1" fmla="val 18749"/>
                <a:gd name="adj2" fmla="val 70420"/>
              </a:avLst>
            </a:prstGeom>
            <a:solidFill>
              <a:srgbClr val="97CD39"/>
            </a:solidFill>
            <a:ln>
              <a:solidFill>
                <a:srgbClr val="97CD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64088" y="3921937"/>
              <a:ext cx="3690000" cy="2671789"/>
            </a:xfrm>
            <a:prstGeom prst="rect">
              <a:avLst/>
            </a:prstGeom>
          </p:spPr>
        </p:pic>
        <p:sp>
          <p:nvSpPr>
            <p:cNvPr id="33" name="직사각형 32"/>
            <p:cNvSpPr/>
            <p:nvPr/>
          </p:nvSpPr>
          <p:spPr>
            <a:xfrm>
              <a:off x="5606488" y="5067600"/>
              <a:ext cx="937920" cy="432048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-4971" y="190745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4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47916" y="244787"/>
            <a:ext cx="4549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주요 </a:t>
            </a:r>
            <a:r>
              <a:rPr lang="ko-KR" altLang="en-US" sz="2400" b="1" dirty="0" err="1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로직</a:t>
            </a:r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 설명 </a:t>
            </a:r>
            <a:r>
              <a:rPr lang="en-US" altLang="ko-KR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-  </a:t>
            </a:r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능력단위평가</a:t>
            </a:r>
          </a:p>
        </p:txBody>
      </p:sp>
    </p:spTree>
    <p:extLst>
      <p:ext uri="{BB962C8B-B14F-4D97-AF65-F5344CB8AC3E}">
        <p14:creationId xmlns:p14="http://schemas.microsoft.com/office/powerpoint/2010/main" val="2207116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4" name="슬라이드 번호 개체 틀 2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ACAECCE-BAEF-46B2-88B2-4EAF6DF4C6BA}" type="slidenum">
              <a:rPr lang="ko-KR" altLang="en-US" smtClean="0"/>
              <a:pPr/>
              <a:t>14</a:t>
            </a:fld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51520" y="1052736"/>
            <a:ext cx="3096344" cy="3960440"/>
            <a:chOff x="251520" y="1052736"/>
            <a:chExt cx="3096344" cy="3960440"/>
          </a:xfrm>
        </p:grpSpPr>
        <p:grpSp>
          <p:nvGrpSpPr>
            <p:cNvPr id="6" name="그룹 5"/>
            <p:cNvGrpSpPr/>
            <p:nvPr/>
          </p:nvGrpSpPr>
          <p:grpSpPr>
            <a:xfrm>
              <a:off x="251520" y="1052736"/>
              <a:ext cx="3096344" cy="1700865"/>
              <a:chOff x="422646" y="4149080"/>
              <a:chExt cx="3096344" cy="1700865"/>
            </a:xfrm>
          </p:grpSpPr>
          <p:grpSp>
            <p:nvGrpSpPr>
              <p:cNvPr id="8" name="그룹 7"/>
              <p:cNvGrpSpPr/>
              <p:nvPr/>
            </p:nvGrpSpPr>
            <p:grpSpPr>
              <a:xfrm>
                <a:off x="422646" y="4149080"/>
                <a:ext cx="3096344" cy="400110"/>
                <a:chOff x="423091" y="995242"/>
                <a:chExt cx="3096344" cy="400110"/>
              </a:xfrm>
            </p:grpSpPr>
            <p:sp>
              <p:nvSpPr>
                <p:cNvPr id="10" name="TextBox 9"/>
                <p:cNvSpPr txBox="1"/>
                <p:nvPr/>
              </p:nvSpPr>
              <p:spPr>
                <a:xfrm>
                  <a:off x="466632" y="995242"/>
                  <a:ext cx="305280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en-US" altLang="ko-KR" sz="2000" b="1" dirty="0" err="1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Javascript</a:t>
                  </a:r>
                  <a:r>
                    <a:rPr lang="en-US" altLang="ko-KR" sz="20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 - Function</a:t>
                  </a:r>
                </a:p>
              </p:txBody>
            </p:sp>
            <p:pic>
              <p:nvPicPr>
                <p:cNvPr id="11" name="Picture 2"/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23091" y="1058349"/>
                  <a:ext cx="36513" cy="28575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sp>
            <p:nvSpPr>
              <p:cNvPr id="9" name="내용 개체 틀 2"/>
              <p:cNvSpPr txBox="1">
                <a:spLocks/>
              </p:cNvSpPr>
              <p:nvPr/>
            </p:nvSpPr>
            <p:spPr>
              <a:xfrm>
                <a:off x="628092" y="5390570"/>
                <a:ext cx="1522746" cy="459375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r>
                  <a:rPr lang="ko-KR" altLang="en-US" sz="2000" dirty="0"/>
                  <a:t>화면 전환</a:t>
                </a:r>
                <a:endParaRPr lang="en-US" altLang="ko-KR" sz="2000" dirty="0"/>
              </a:p>
            </p:txBody>
          </p:sp>
        </p:grpSp>
        <p:sp>
          <p:nvSpPr>
            <p:cNvPr id="7" name="내용 개체 틀 2"/>
            <p:cNvSpPr txBox="1">
              <a:spLocks/>
            </p:cNvSpPr>
            <p:nvPr/>
          </p:nvSpPr>
          <p:spPr>
            <a:xfrm>
              <a:off x="456966" y="4553801"/>
              <a:ext cx="1522746" cy="459375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ko-KR" altLang="en-US" sz="2000" dirty="0"/>
                <a:t>결과 출력</a:t>
              </a:r>
              <a:endParaRPr lang="en-US" altLang="ko-KR" sz="2000" dirty="0"/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3707904" y="980728"/>
            <a:ext cx="5184576" cy="5472608"/>
          </a:xfrm>
          <a:prstGeom prst="rect">
            <a:avLst/>
          </a:prstGeom>
          <a:noFill/>
          <a:ln>
            <a:solidFill>
              <a:srgbClr val="97CD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979712" y="2163810"/>
            <a:ext cx="1990850" cy="726294"/>
            <a:chOff x="1979712" y="2163810"/>
            <a:chExt cx="1990850" cy="726294"/>
          </a:xfrm>
        </p:grpSpPr>
        <p:sp>
          <p:nvSpPr>
            <p:cNvPr id="14" name="이등변 삼각형 13"/>
            <p:cNvSpPr/>
            <p:nvPr/>
          </p:nvSpPr>
          <p:spPr>
            <a:xfrm rot="16200000">
              <a:off x="2519772" y="1659817"/>
              <a:ext cx="648072" cy="1728192"/>
            </a:xfrm>
            <a:prstGeom prst="triangle">
              <a:avLst/>
            </a:prstGeom>
            <a:noFill/>
            <a:ln>
              <a:solidFill>
                <a:srgbClr val="97CD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/>
            <p:cNvSpPr/>
            <p:nvPr/>
          </p:nvSpPr>
          <p:spPr>
            <a:xfrm rot="16200000">
              <a:off x="2689415" y="1608957"/>
              <a:ext cx="726294" cy="1836000"/>
            </a:xfrm>
            <a:prstGeom prst="triangle">
              <a:avLst/>
            </a:prstGeom>
            <a:pattFill prst="wdUpDiag">
              <a:fgClr>
                <a:schemeClr val="tx1">
                  <a:lumMod val="85000"/>
                  <a:lumOff val="15000"/>
                </a:schemeClr>
              </a:fgClr>
              <a:bgClr>
                <a:srgbClr val="15011A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5283896" y="1700808"/>
            <a:ext cx="2096416" cy="4100751"/>
            <a:chOff x="5256076" y="1826856"/>
            <a:chExt cx="2096416" cy="4100751"/>
          </a:xfrm>
        </p:grpSpPr>
        <p:grpSp>
          <p:nvGrpSpPr>
            <p:cNvPr id="17" name="그룹 16"/>
            <p:cNvGrpSpPr/>
            <p:nvPr/>
          </p:nvGrpSpPr>
          <p:grpSpPr>
            <a:xfrm>
              <a:off x="5256076" y="1826856"/>
              <a:ext cx="2096416" cy="4100751"/>
              <a:chOff x="5256076" y="1826856"/>
              <a:chExt cx="2096416" cy="4100751"/>
            </a:xfrm>
          </p:grpSpPr>
          <p:sp>
            <p:nvSpPr>
              <p:cNvPr id="21" name="순서도: 대체 처리 20"/>
              <p:cNvSpPr/>
              <p:nvPr/>
            </p:nvSpPr>
            <p:spPr>
              <a:xfrm>
                <a:off x="5400092" y="1826856"/>
                <a:ext cx="1800200" cy="306000"/>
              </a:xfrm>
              <a:prstGeom prst="flowChartAlternateProcess">
                <a:avLst/>
              </a:prstGeom>
              <a:solidFill>
                <a:srgbClr val="97CD39"/>
              </a:solidFill>
              <a:ln>
                <a:solidFill>
                  <a:srgbClr val="5F912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문제 클릭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!</a:t>
                </a:r>
                <a:endPara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22" name="순서도: 처리 21"/>
              <p:cNvSpPr/>
              <p:nvPr/>
            </p:nvSpPr>
            <p:spPr>
              <a:xfrm>
                <a:off x="5256076" y="2564904"/>
                <a:ext cx="2088232" cy="918000"/>
              </a:xfrm>
              <a:prstGeom prst="flowChartProcess">
                <a:avLst/>
              </a:prstGeom>
              <a:solidFill>
                <a:srgbClr val="97CD39"/>
              </a:solidFill>
              <a:ln>
                <a:solidFill>
                  <a:srgbClr val="5F912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현재 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page</a:t>
                </a:r>
              </a:p>
              <a:p>
                <a:pPr algn="ctr"/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Display = “none”</a:t>
                </a:r>
              </a:p>
              <a:p>
                <a:pPr algn="ctr"/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제목 창 제목 출력</a:t>
                </a:r>
                <a:endPara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23" name="순서도: 종속 처리 22"/>
              <p:cNvSpPr/>
              <p:nvPr/>
            </p:nvSpPr>
            <p:spPr>
              <a:xfrm>
                <a:off x="5264260" y="3964413"/>
                <a:ext cx="2088232" cy="306000"/>
              </a:xfrm>
              <a:prstGeom prst="flowChartPredefinedProcess">
                <a:avLst/>
              </a:prstGeom>
              <a:solidFill>
                <a:srgbClr val="97CD39"/>
              </a:solidFill>
              <a:ln>
                <a:solidFill>
                  <a:srgbClr val="5F912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문제출력함수</a:t>
                </a:r>
              </a:p>
            </p:txBody>
          </p:sp>
          <p:sp>
            <p:nvSpPr>
              <p:cNvPr id="24" name="순서도: 대체 처리 23"/>
              <p:cNvSpPr/>
              <p:nvPr/>
            </p:nvSpPr>
            <p:spPr>
              <a:xfrm>
                <a:off x="5417676" y="5621607"/>
                <a:ext cx="1800200" cy="306000"/>
              </a:xfrm>
              <a:prstGeom prst="flowChartAlternateProcess">
                <a:avLst/>
              </a:prstGeom>
              <a:solidFill>
                <a:srgbClr val="97CD39"/>
              </a:solidFill>
              <a:ln>
                <a:solidFill>
                  <a:srgbClr val="5F912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종  료</a:t>
                </a:r>
              </a:p>
            </p:txBody>
          </p:sp>
          <p:cxnSp>
            <p:nvCxnSpPr>
              <p:cNvPr id="25" name="직선 화살표 연결선 24"/>
              <p:cNvCxnSpPr>
                <a:stCxn id="21" idx="2"/>
                <a:endCxn id="22" idx="0"/>
              </p:cNvCxnSpPr>
              <p:nvPr/>
            </p:nvCxnSpPr>
            <p:spPr>
              <a:xfrm>
                <a:off x="6300192" y="2132856"/>
                <a:ext cx="0" cy="432048"/>
              </a:xfrm>
              <a:prstGeom prst="straightConnector1">
                <a:avLst/>
              </a:prstGeom>
              <a:ln w="41275">
                <a:solidFill>
                  <a:srgbClr val="97CD3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stCxn id="22" idx="2"/>
                <a:endCxn id="23" idx="0"/>
              </p:cNvCxnSpPr>
              <p:nvPr/>
            </p:nvCxnSpPr>
            <p:spPr>
              <a:xfrm>
                <a:off x="6300192" y="3482904"/>
                <a:ext cx="8184" cy="481509"/>
              </a:xfrm>
              <a:prstGeom prst="straightConnector1">
                <a:avLst/>
              </a:prstGeom>
              <a:ln w="41275">
                <a:solidFill>
                  <a:srgbClr val="97CD3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순서도: 처리 17"/>
            <p:cNvSpPr/>
            <p:nvPr/>
          </p:nvSpPr>
          <p:spPr>
            <a:xfrm>
              <a:off x="5256076" y="4647688"/>
              <a:ext cx="2088232" cy="612000"/>
            </a:xfrm>
            <a:prstGeom prst="flowChart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문제</a:t>
              </a:r>
              <a:r>
                <a:rPr lang="en-US" altLang="ko-KR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page</a:t>
              </a:r>
            </a:p>
            <a:p>
              <a:pPr algn="ctr"/>
              <a:r>
                <a:rPr lang="en-US" altLang="ko-KR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Display = “inline”</a:t>
              </a:r>
            </a:p>
          </p:txBody>
        </p:sp>
        <p:cxnSp>
          <p:nvCxnSpPr>
            <p:cNvPr id="19" name="직선 화살표 연결선 18"/>
            <p:cNvCxnSpPr>
              <a:cxnSpLocks/>
              <a:endCxn id="24" idx="0"/>
            </p:cNvCxnSpPr>
            <p:nvPr/>
          </p:nvCxnSpPr>
          <p:spPr>
            <a:xfrm>
              <a:off x="6317776" y="5266040"/>
              <a:ext cx="0" cy="355567"/>
            </a:xfrm>
            <a:prstGeom prst="straightConnector1">
              <a:avLst/>
            </a:prstGeom>
            <a:ln w="41275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/>
            <p:cNvCxnSpPr>
              <a:cxnSpLocks/>
            </p:cNvCxnSpPr>
            <p:nvPr/>
          </p:nvCxnSpPr>
          <p:spPr>
            <a:xfrm>
              <a:off x="6308376" y="4279985"/>
              <a:ext cx="0" cy="355567"/>
            </a:xfrm>
            <a:prstGeom prst="straightConnector1">
              <a:avLst/>
            </a:prstGeom>
            <a:ln w="41275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그룹 26"/>
          <p:cNvGrpSpPr/>
          <p:nvPr/>
        </p:nvGrpSpPr>
        <p:grpSpPr>
          <a:xfrm>
            <a:off x="4152292" y="1988840"/>
            <a:ext cx="4452156" cy="3406955"/>
            <a:chOff x="4211960" y="1299846"/>
            <a:chExt cx="4452156" cy="3406955"/>
          </a:xfrm>
        </p:grpSpPr>
        <p:sp>
          <p:nvSpPr>
            <p:cNvPr id="28" name="순서도: 종속 처리 27"/>
            <p:cNvSpPr/>
            <p:nvPr/>
          </p:nvSpPr>
          <p:spPr>
            <a:xfrm>
              <a:off x="4211960" y="1299846"/>
              <a:ext cx="2088232" cy="306000"/>
            </a:xfrm>
            <a:prstGeom prst="flowChartPredefined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문제출력함수</a:t>
              </a:r>
            </a:p>
          </p:txBody>
        </p:sp>
        <p:sp>
          <p:nvSpPr>
            <p:cNvPr id="29" name="순서도: 판단 28"/>
            <p:cNvSpPr/>
            <p:nvPr/>
          </p:nvSpPr>
          <p:spPr>
            <a:xfrm>
              <a:off x="4212192" y="2132856"/>
              <a:ext cx="2088000" cy="692753"/>
            </a:xfrm>
            <a:prstGeom prst="flowChartDecision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Switch</a:t>
              </a:r>
            </a:p>
            <a:p>
              <a:pPr algn="ctr"/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문제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211960" y="3267016"/>
              <a:ext cx="2088232" cy="306000"/>
            </a:xfrm>
            <a:prstGeom prst="rect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pc="-150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innerHTML</a:t>
              </a:r>
              <a:r>
                <a:rPr lang="en-US" altLang="ko-KR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ko-KR" altLang="en-US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문제입력</a:t>
              </a: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6575884" y="3267016"/>
              <a:ext cx="2088232" cy="306000"/>
            </a:xfrm>
            <a:prstGeom prst="rect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Default </a:t>
              </a:r>
              <a:r>
                <a:rPr lang="ko-KR" altLang="en-US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값 입력</a:t>
              </a:r>
            </a:p>
          </p:txBody>
        </p:sp>
        <p:sp>
          <p:nvSpPr>
            <p:cNvPr id="32" name="순서도: 대체 처리 31"/>
            <p:cNvSpPr/>
            <p:nvPr/>
          </p:nvSpPr>
          <p:spPr>
            <a:xfrm>
              <a:off x="4355976" y="4400801"/>
              <a:ext cx="1800200" cy="306000"/>
            </a:xfrm>
            <a:prstGeom prst="flowChartAlternate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종  료</a:t>
              </a:r>
            </a:p>
          </p:txBody>
        </p:sp>
        <p:cxnSp>
          <p:nvCxnSpPr>
            <p:cNvPr id="33" name="직선 화살표 연결선 32"/>
            <p:cNvCxnSpPr>
              <a:stCxn id="28" idx="2"/>
              <a:endCxn id="29" idx="0"/>
            </p:cNvCxnSpPr>
            <p:nvPr/>
          </p:nvCxnSpPr>
          <p:spPr>
            <a:xfrm>
              <a:off x="5256076" y="1605846"/>
              <a:ext cx="116" cy="527010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화살표 연결선 33"/>
            <p:cNvCxnSpPr>
              <a:stCxn id="29" idx="2"/>
              <a:endCxn id="30" idx="0"/>
            </p:cNvCxnSpPr>
            <p:nvPr/>
          </p:nvCxnSpPr>
          <p:spPr>
            <a:xfrm flipH="1">
              <a:off x="5256076" y="2825609"/>
              <a:ext cx="116" cy="441407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연결선: 꺾임 34"/>
            <p:cNvCxnSpPr>
              <a:stCxn id="29" idx="3"/>
              <a:endCxn id="31" idx="0"/>
            </p:cNvCxnSpPr>
            <p:nvPr/>
          </p:nvCxnSpPr>
          <p:spPr>
            <a:xfrm>
              <a:off x="6300192" y="2479233"/>
              <a:ext cx="1319808" cy="787783"/>
            </a:xfrm>
            <a:prstGeom prst="bentConnector2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/>
            <p:cNvCxnSpPr>
              <a:stCxn id="30" idx="2"/>
              <a:endCxn id="32" idx="0"/>
            </p:cNvCxnSpPr>
            <p:nvPr/>
          </p:nvCxnSpPr>
          <p:spPr>
            <a:xfrm>
              <a:off x="5256076" y="3573016"/>
              <a:ext cx="0" cy="827785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연결선: 꺾임 36"/>
            <p:cNvCxnSpPr>
              <a:stCxn id="31" idx="2"/>
            </p:cNvCxnSpPr>
            <p:nvPr/>
          </p:nvCxnSpPr>
          <p:spPr>
            <a:xfrm rot="5400000">
              <a:off x="6222014" y="2607078"/>
              <a:ext cx="432048" cy="2363924"/>
            </a:xfrm>
            <a:prstGeom prst="bentConnector2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/>
          <p:cNvGrpSpPr/>
          <p:nvPr/>
        </p:nvGrpSpPr>
        <p:grpSpPr>
          <a:xfrm>
            <a:off x="1979712" y="4435872"/>
            <a:ext cx="1990850" cy="726294"/>
            <a:chOff x="1979712" y="2163810"/>
            <a:chExt cx="1990850" cy="726294"/>
          </a:xfrm>
        </p:grpSpPr>
        <p:sp>
          <p:nvSpPr>
            <p:cNvPr id="39" name="이등변 삼각형 38"/>
            <p:cNvSpPr/>
            <p:nvPr/>
          </p:nvSpPr>
          <p:spPr>
            <a:xfrm rot="16200000">
              <a:off x="2519772" y="1659817"/>
              <a:ext cx="648072" cy="1728192"/>
            </a:xfrm>
            <a:prstGeom prst="triangle">
              <a:avLst/>
            </a:prstGeom>
            <a:noFill/>
            <a:ln>
              <a:solidFill>
                <a:srgbClr val="97CD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이등변 삼각형 39"/>
            <p:cNvSpPr/>
            <p:nvPr/>
          </p:nvSpPr>
          <p:spPr>
            <a:xfrm rot="16200000">
              <a:off x="2689415" y="1608957"/>
              <a:ext cx="726294" cy="1836000"/>
            </a:xfrm>
            <a:prstGeom prst="triangle">
              <a:avLst/>
            </a:prstGeom>
            <a:pattFill prst="wdUpDiag">
              <a:fgClr>
                <a:schemeClr val="tx1">
                  <a:lumMod val="85000"/>
                  <a:lumOff val="15000"/>
                </a:schemeClr>
              </a:fgClr>
              <a:bgClr>
                <a:srgbClr val="15011A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4480210" y="1424833"/>
            <a:ext cx="3476166" cy="4668463"/>
            <a:chOff x="4143834" y="1484784"/>
            <a:chExt cx="3476166" cy="4668463"/>
          </a:xfrm>
        </p:grpSpPr>
        <p:grpSp>
          <p:nvGrpSpPr>
            <p:cNvPr id="42" name="그룹 41"/>
            <p:cNvGrpSpPr/>
            <p:nvPr/>
          </p:nvGrpSpPr>
          <p:grpSpPr>
            <a:xfrm>
              <a:off x="4143834" y="1484784"/>
              <a:ext cx="3476166" cy="4668463"/>
              <a:chOff x="4143834" y="1985050"/>
              <a:chExt cx="3476166" cy="4668463"/>
            </a:xfrm>
          </p:grpSpPr>
          <p:sp>
            <p:nvSpPr>
              <p:cNvPr id="45" name="순서도: 판단 44"/>
              <p:cNvSpPr/>
              <p:nvPr/>
            </p:nvSpPr>
            <p:spPr>
              <a:xfrm>
                <a:off x="4152524" y="2821850"/>
                <a:ext cx="2088000" cy="692753"/>
              </a:xfrm>
              <a:prstGeom prst="flowChartDecision">
                <a:avLst/>
              </a:prstGeom>
              <a:solidFill>
                <a:srgbClr val="97CD39"/>
              </a:solidFill>
              <a:ln>
                <a:solidFill>
                  <a:srgbClr val="5F912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If</a:t>
                </a:r>
              </a:p>
              <a:p>
                <a:pPr algn="ctr"/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confirm</a:t>
                </a:r>
                <a:endPara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46" name="순서도: 대체 처리 45"/>
              <p:cNvSpPr/>
              <p:nvPr/>
            </p:nvSpPr>
            <p:spPr>
              <a:xfrm>
                <a:off x="4296308" y="6347513"/>
                <a:ext cx="1800200" cy="306000"/>
              </a:xfrm>
              <a:prstGeom prst="flowChartAlternateProcess">
                <a:avLst/>
              </a:prstGeom>
              <a:solidFill>
                <a:srgbClr val="97CD39"/>
              </a:solidFill>
              <a:ln>
                <a:solidFill>
                  <a:srgbClr val="5F912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종  료</a:t>
                </a:r>
              </a:p>
            </p:txBody>
          </p:sp>
          <p:sp>
            <p:nvSpPr>
              <p:cNvPr id="47" name="직사각형 46"/>
              <p:cNvSpPr/>
              <p:nvPr/>
            </p:nvSpPr>
            <p:spPr>
              <a:xfrm>
                <a:off x="4152292" y="3956010"/>
                <a:ext cx="2088232" cy="306000"/>
              </a:xfrm>
              <a:prstGeom prst="rect">
                <a:avLst/>
              </a:prstGeom>
              <a:solidFill>
                <a:srgbClr val="97CD39"/>
              </a:solidFill>
              <a:ln>
                <a:solidFill>
                  <a:srgbClr val="5F912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pc="-15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현재 </a:t>
                </a:r>
                <a:r>
                  <a:rPr lang="en-US" altLang="ko-KR" spc="-15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page </a:t>
                </a:r>
                <a:r>
                  <a:rPr lang="ko-KR" altLang="en-US" spc="-15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지우기</a:t>
                </a:r>
              </a:p>
            </p:txBody>
          </p:sp>
          <p:cxnSp>
            <p:nvCxnSpPr>
              <p:cNvPr id="48" name="직선 화살표 연결선 47"/>
              <p:cNvCxnSpPr>
                <a:cxnSpLocks/>
                <a:endCxn id="45" idx="0"/>
              </p:cNvCxnSpPr>
              <p:nvPr/>
            </p:nvCxnSpPr>
            <p:spPr>
              <a:xfrm>
                <a:off x="5196408" y="2294840"/>
                <a:ext cx="116" cy="527010"/>
              </a:xfrm>
              <a:prstGeom prst="straightConnector1">
                <a:avLst/>
              </a:prstGeom>
              <a:ln w="38100">
                <a:solidFill>
                  <a:srgbClr val="97CD3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화살표 연결선 48"/>
              <p:cNvCxnSpPr>
                <a:stCxn id="45" idx="2"/>
                <a:endCxn id="47" idx="0"/>
              </p:cNvCxnSpPr>
              <p:nvPr/>
            </p:nvCxnSpPr>
            <p:spPr>
              <a:xfrm flipH="1">
                <a:off x="5196408" y="3514603"/>
                <a:ext cx="116" cy="441407"/>
              </a:xfrm>
              <a:prstGeom prst="straightConnector1">
                <a:avLst/>
              </a:prstGeom>
              <a:ln w="38100">
                <a:solidFill>
                  <a:srgbClr val="97CD3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화살표 연결선 49"/>
              <p:cNvCxnSpPr>
                <a:cxnSpLocks/>
              </p:cNvCxnSpPr>
              <p:nvPr/>
            </p:nvCxnSpPr>
            <p:spPr>
              <a:xfrm>
                <a:off x="5196408" y="4986800"/>
                <a:ext cx="0" cy="630956"/>
              </a:xfrm>
              <a:prstGeom prst="straightConnector1">
                <a:avLst/>
              </a:prstGeom>
              <a:ln w="38100">
                <a:solidFill>
                  <a:srgbClr val="97CD3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순서도: 대체 처리 50"/>
              <p:cNvSpPr/>
              <p:nvPr/>
            </p:nvSpPr>
            <p:spPr>
              <a:xfrm>
                <a:off x="4287850" y="1985050"/>
                <a:ext cx="1800200" cy="306000"/>
              </a:xfrm>
              <a:prstGeom prst="flowChartAlternateProcess">
                <a:avLst/>
              </a:prstGeom>
              <a:solidFill>
                <a:srgbClr val="97CD39"/>
              </a:solidFill>
              <a:ln>
                <a:solidFill>
                  <a:srgbClr val="5F912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제출 버튼 클릭</a:t>
                </a:r>
              </a:p>
            </p:txBody>
          </p:sp>
          <p:cxnSp>
            <p:nvCxnSpPr>
              <p:cNvPr id="52" name="직선 연결선 51"/>
              <p:cNvCxnSpPr>
                <a:stCxn id="45" idx="3"/>
              </p:cNvCxnSpPr>
              <p:nvPr/>
            </p:nvCxnSpPr>
            <p:spPr>
              <a:xfrm flipV="1">
                <a:off x="6240524" y="3168226"/>
                <a:ext cx="1379476" cy="1"/>
              </a:xfrm>
              <a:prstGeom prst="line">
                <a:avLst/>
              </a:prstGeom>
              <a:ln w="38100">
                <a:solidFill>
                  <a:srgbClr val="97CD3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>
                <a:cxnSpLocks/>
              </p:cNvCxnSpPr>
              <p:nvPr/>
            </p:nvCxnSpPr>
            <p:spPr>
              <a:xfrm>
                <a:off x="7602416" y="3168226"/>
                <a:ext cx="0" cy="2060974"/>
              </a:xfrm>
              <a:prstGeom prst="line">
                <a:avLst/>
              </a:prstGeom>
              <a:ln w="38100">
                <a:solidFill>
                  <a:srgbClr val="97CD3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화살표 연결선 53"/>
              <p:cNvCxnSpPr>
                <a:cxnSpLocks/>
                <a:stCxn id="47" idx="2"/>
              </p:cNvCxnSpPr>
              <p:nvPr/>
            </p:nvCxnSpPr>
            <p:spPr>
              <a:xfrm>
                <a:off x="5196408" y="4262010"/>
                <a:ext cx="5964" cy="400485"/>
              </a:xfrm>
              <a:prstGeom prst="straightConnector1">
                <a:avLst/>
              </a:prstGeom>
              <a:ln w="38100">
                <a:solidFill>
                  <a:srgbClr val="97CD3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순서도: 종속 처리 54"/>
              <p:cNvSpPr/>
              <p:nvPr/>
            </p:nvSpPr>
            <p:spPr>
              <a:xfrm>
                <a:off x="4143834" y="4661544"/>
                <a:ext cx="2088232" cy="306000"/>
              </a:xfrm>
              <a:prstGeom prst="flowChartPredefinedProcess">
                <a:avLst/>
              </a:prstGeom>
              <a:solidFill>
                <a:srgbClr val="97CD39"/>
              </a:solidFill>
              <a:ln>
                <a:solidFill>
                  <a:srgbClr val="5F912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결과계산함수</a:t>
                </a:r>
              </a:p>
            </p:txBody>
          </p:sp>
          <p:cxnSp>
            <p:nvCxnSpPr>
              <p:cNvPr id="56" name="직선 화살표 연결선 55"/>
              <p:cNvCxnSpPr/>
              <p:nvPr/>
            </p:nvCxnSpPr>
            <p:spPr>
              <a:xfrm flipH="1">
                <a:off x="5196408" y="5229200"/>
                <a:ext cx="2423592" cy="0"/>
              </a:xfrm>
              <a:prstGeom prst="straightConnector1">
                <a:avLst/>
              </a:prstGeom>
              <a:ln w="38100">
                <a:solidFill>
                  <a:srgbClr val="97CD3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직사각형 42"/>
            <p:cNvSpPr/>
            <p:nvPr/>
          </p:nvSpPr>
          <p:spPr>
            <a:xfrm>
              <a:off x="4152292" y="5120061"/>
              <a:ext cx="2088232" cy="306000"/>
            </a:xfrm>
            <a:prstGeom prst="rect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결과 출력</a:t>
              </a:r>
            </a:p>
          </p:txBody>
        </p:sp>
        <p:cxnSp>
          <p:nvCxnSpPr>
            <p:cNvPr id="44" name="직선 화살표 연결선 43"/>
            <p:cNvCxnSpPr>
              <a:cxnSpLocks/>
            </p:cNvCxnSpPr>
            <p:nvPr/>
          </p:nvCxnSpPr>
          <p:spPr>
            <a:xfrm>
              <a:off x="5181986" y="5433465"/>
              <a:ext cx="5964" cy="400485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그룹 56"/>
          <p:cNvGrpSpPr/>
          <p:nvPr/>
        </p:nvGrpSpPr>
        <p:grpSpPr>
          <a:xfrm>
            <a:off x="4152292" y="1772816"/>
            <a:ext cx="4452156" cy="3816424"/>
            <a:chOff x="4224300" y="1628800"/>
            <a:chExt cx="4452156" cy="3816424"/>
          </a:xfrm>
        </p:grpSpPr>
        <p:sp>
          <p:nvSpPr>
            <p:cNvPr id="58" name="순서도: 종속 처리 57"/>
            <p:cNvSpPr/>
            <p:nvPr/>
          </p:nvSpPr>
          <p:spPr>
            <a:xfrm>
              <a:off x="4224300" y="1628800"/>
              <a:ext cx="2088232" cy="306000"/>
            </a:xfrm>
            <a:prstGeom prst="flowChartPredefined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결과계산함수</a:t>
              </a:r>
            </a:p>
          </p:txBody>
        </p:sp>
        <p:sp>
          <p:nvSpPr>
            <p:cNvPr id="59" name="순서도: 종속 처리 58"/>
            <p:cNvSpPr/>
            <p:nvPr/>
          </p:nvSpPr>
          <p:spPr>
            <a:xfrm>
              <a:off x="4224300" y="2368207"/>
              <a:ext cx="2088232" cy="306000"/>
            </a:xfrm>
            <a:prstGeom prst="flowChartPredefined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정답확인함수</a:t>
              </a:r>
            </a:p>
          </p:txBody>
        </p:sp>
        <p:cxnSp>
          <p:nvCxnSpPr>
            <p:cNvPr id="60" name="직선 화살표 연결선 59"/>
            <p:cNvCxnSpPr>
              <a:stCxn id="58" idx="2"/>
              <a:endCxn id="59" idx="0"/>
            </p:cNvCxnSpPr>
            <p:nvPr/>
          </p:nvCxnSpPr>
          <p:spPr>
            <a:xfrm>
              <a:off x="5268416" y="1934800"/>
              <a:ext cx="0" cy="433407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순서도: 판단 60"/>
            <p:cNvSpPr/>
            <p:nvPr/>
          </p:nvSpPr>
          <p:spPr>
            <a:xfrm>
              <a:off x="4224532" y="3036869"/>
              <a:ext cx="2088000" cy="692753"/>
            </a:xfrm>
            <a:prstGeom prst="flowChartDecision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Score&gt;3</a:t>
              </a:r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4224300" y="4092284"/>
              <a:ext cx="2088232" cy="306000"/>
            </a:xfrm>
            <a:prstGeom prst="rect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GOOD !</a:t>
              </a:r>
              <a:endParaRPr lang="ko-KR" altLang="en-US" spc="-15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6588224" y="4092284"/>
              <a:ext cx="2088232" cy="306000"/>
            </a:xfrm>
            <a:prstGeom prst="rect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pc="-15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BAD !</a:t>
              </a:r>
              <a:endParaRPr lang="ko-KR" altLang="en-US" spc="-15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64" name="순서도: 대체 처리 63"/>
            <p:cNvSpPr/>
            <p:nvPr/>
          </p:nvSpPr>
          <p:spPr>
            <a:xfrm>
              <a:off x="4368316" y="5139224"/>
              <a:ext cx="1800200" cy="306000"/>
            </a:xfrm>
            <a:prstGeom prst="flowChartAlternate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종  료</a:t>
              </a:r>
            </a:p>
          </p:txBody>
        </p:sp>
        <p:cxnSp>
          <p:nvCxnSpPr>
            <p:cNvPr id="65" name="직선 화살표 연결선 64"/>
            <p:cNvCxnSpPr>
              <a:cxnSpLocks/>
              <a:stCxn id="59" idx="2"/>
              <a:endCxn id="61" idx="0"/>
            </p:cNvCxnSpPr>
            <p:nvPr/>
          </p:nvCxnSpPr>
          <p:spPr>
            <a:xfrm>
              <a:off x="5268416" y="2674207"/>
              <a:ext cx="116" cy="362662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/>
            <p:cNvCxnSpPr>
              <a:cxnSpLocks/>
              <a:stCxn id="61" idx="2"/>
              <a:endCxn id="62" idx="0"/>
            </p:cNvCxnSpPr>
            <p:nvPr/>
          </p:nvCxnSpPr>
          <p:spPr>
            <a:xfrm flipH="1">
              <a:off x="5268416" y="3729622"/>
              <a:ext cx="116" cy="362662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화살표 연결선 66"/>
            <p:cNvCxnSpPr>
              <a:cxnSpLocks/>
              <a:stCxn id="62" idx="2"/>
              <a:endCxn id="64" idx="0"/>
            </p:cNvCxnSpPr>
            <p:nvPr/>
          </p:nvCxnSpPr>
          <p:spPr>
            <a:xfrm>
              <a:off x="5268416" y="4398284"/>
              <a:ext cx="0" cy="740940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연결선: 꺾임 67"/>
            <p:cNvCxnSpPr>
              <a:stCxn id="61" idx="3"/>
              <a:endCxn id="63" idx="0"/>
            </p:cNvCxnSpPr>
            <p:nvPr/>
          </p:nvCxnSpPr>
          <p:spPr>
            <a:xfrm>
              <a:off x="6312532" y="3383246"/>
              <a:ext cx="1319808" cy="709038"/>
            </a:xfrm>
            <a:prstGeom prst="bentConnector2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연결선: 꺾임 68"/>
            <p:cNvCxnSpPr>
              <a:stCxn id="63" idx="2"/>
            </p:cNvCxnSpPr>
            <p:nvPr/>
          </p:nvCxnSpPr>
          <p:spPr>
            <a:xfrm rot="5400000">
              <a:off x="6265143" y="3401557"/>
              <a:ext cx="370470" cy="2363924"/>
            </a:xfrm>
            <a:prstGeom prst="bentConnector2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그룹 69"/>
          <p:cNvGrpSpPr/>
          <p:nvPr/>
        </p:nvGrpSpPr>
        <p:grpSpPr>
          <a:xfrm>
            <a:off x="5292080" y="2544314"/>
            <a:ext cx="2088232" cy="2612878"/>
            <a:chOff x="4152292" y="1772816"/>
            <a:chExt cx="2088232" cy="2612878"/>
          </a:xfrm>
        </p:grpSpPr>
        <p:sp>
          <p:nvSpPr>
            <p:cNvPr id="71" name="순서도: 처리 70"/>
            <p:cNvSpPr/>
            <p:nvPr/>
          </p:nvSpPr>
          <p:spPr>
            <a:xfrm>
              <a:off x="4152292" y="2544079"/>
              <a:ext cx="2088232" cy="1172953"/>
            </a:xfrm>
            <a:prstGeom prst="flowChart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1"/>
            <a:lstStyle/>
            <a:p>
              <a:pPr algn="ctr"/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If (checked)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확인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정답과 비교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Score++</a:t>
              </a:r>
            </a:p>
          </p:txBody>
        </p:sp>
        <p:sp>
          <p:nvSpPr>
            <p:cNvPr id="72" name="순서도: 종속 처리 71"/>
            <p:cNvSpPr/>
            <p:nvPr/>
          </p:nvSpPr>
          <p:spPr>
            <a:xfrm>
              <a:off x="4152292" y="1772816"/>
              <a:ext cx="2088232" cy="306000"/>
            </a:xfrm>
            <a:prstGeom prst="flowChartPredefined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정답확인함수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73" name="순서도: 종속 처리 72"/>
            <p:cNvSpPr/>
            <p:nvPr/>
          </p:nvSpPr>
          <p:spPr>
            <a:xfrm>
              <a:off x="4152292" y="2512223"/>
              <a:ext cx="2088232" cy="306000"/>
            </a:xfrm>
            <a:prstGeom prst="flowChartPredefined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For 1~5 +1</a:t>
              </a:r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cxnSp>
          <p:nvCxnSpPr>
            <p:cNvPr id="74" name="직선 화살표 연결선 73"/>
            <p:cNvCxnSpPr>
              <a:cxnSpLocks/>
              <a:stCxn id="72" idx="2"/>
              <a:endCxn id="73" idx="0"/>
            </p:cNvCxnSpPr>
            <p:nvPr/>
          </p:nvCxnSpPr>
          <p:spPr>
            <a:xfrm>
              <a:off x="5196408" y="2078816"/>
              <a:ext cx="0" cy="433407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순서도: 대체 처리 74"/>
            <p:cNvSpPr/>
            <p:nvPr/>
          </p:nvSpPr>
          <p:spPr>
            <a:xfrm>
              <a:off x="4296308" y="4079694"/>
              <a:ext cx="1800200" cy="306000"/>
            </a:xfrm>
            <a:prstGeom prst="flowChartAlternateProcess">
              <a:avLst/>
            </a:prstGeom>
            <a:solidFill>
              <a:srgbClr val="97CD39"/>
            </a:solidFill>
            <a:ln>
              <a:solidFill>
                <a:srgbClr val="5F91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종  료</a:t>
              </a:r>
            </a:p>
          </p:txBody>
        </p:sp>
        <p:cxnSp>
          <p:nvCxnSpPr>
            <p:cNvPr id="76" name="직선 화살표 연결선 75"/>
            <p:cNvCxnSpPr>
              <a:cxnSpLocks/>
            </p:cNvCxnSpPr>
            <p:nvPr/>
          </p:nvCxnSpPr>
          <p:spPr>
            <a:xfrm flipH="1">
              <a:off x="5196408" y="3717032"/>
              <a:ext cx="116" cy="362662"/>
            </a:xfrm>
            <a:prstGeom prst="straightConnector1">
              <a:avLst/>
            </a:prstGeom>
            <a:ln w="38100">
              <a:solidFill>
                <a:srgbClr val="97CD3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extBox 76"/>
          <p:cNvSpPr txBox="1"/>
          <p:nvPr/>
        </p:nvSpPr>
        <p:spPr>
          <a:xfrm>
            <a:off x="-4971" y="190745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4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47916" y="244787"/>
            <a:ext cx="44406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주요 </a:t>
            </a:r>
            <a:r>
              <a:rPr lang="ko-KR" altLang="en-US" sz="2400" b="1" dirty="0" err="1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로직</a:t>
            </a:r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 설명 </a:t>
            </a:r>
            <a:r>
              <a:rPr lang="en-US" altLang="ko-KR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- </a:t>
            </a:r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</a:rPr>
              <a:t>능력단위평가</a:t>
            </a:r>
          </a:p>
        </p:txBody>
      </p:sp>
    </p:spTree>
    <p:extLst>
      <p:ext uri="{BB962C8B-B14F-4D97-AF65-F5344CB8AC3E}">
        <p14:creationId xmlns:p14="http://schemas.microsoft.com/office/powerpoint/2010/main" val="1277915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그림 8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9760" y1="71967" x2="14770" y2="78243"/>
                        <a14:foregroundMark x1="46307" y1="12762" x2="48303" y2="9205"/>
                        <a14:foregroundMark x1="86627" y1="77824" x2="86627" y2="85983"/>
                      </a14:backgroundRemoval>
                    </a14:imgEffect>
                    <a14:imgEffect>
                      <a14:artisticPaintBrush brushSize="8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1840" y="1916832"/>
            <a:ext cx="3129781" cy="2986097"/>
          </a:xfrm>
          <a:prstGeom prst="rect">
            <a:avLst/>
          </a:prstGeom>
        </p:spPr>
      </p:pic>
      <p:sp>
        <p:nvSpPr>
          <p:cNvPr id="86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ACAECCE-BAEF-46B2-88B2-4EAF6DF4C6BA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87" name="직사각형 86"/>
          <p:cNvSpPr/>
          <p:nvPr/>
        </p:nvSpPr>
        <p:spPr>
          <a:xfrm>
            <a:off x="-36512" y="3645024"/>
            <a:ext cx="4773932" cy="864096"/>
          </a:xfrm>
          <a:prstGeom prst="rect">
            <a:avLst/>
          </a:prstGeom>
          <a:solidFill>
            <a:srgbClr val="97CD3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/>
          <p:cNvSpPr txBox="1"/>
          <p:nvPr/>
        </p:nvSpPr>
        <p:spPr>
          <a:xfrm>
            <a:off x="1187624" y="3787413"/>
            <a:ext cx="2682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Thank you.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757982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ACAECCE-BAEF-46B2-88B2-4EAF6DF4C6BA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685394" y="2924944"/>
            <a:ext cx="25410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>
                <a:solidFill>
                  <a:srgbClr val="97CD3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한컴 윤고딕 250" pitchFamily="18" charset="-127"/>
                <a:ea typeface="한컴 윤고딕 250" pitchFamily="18" charset="-127"/>
              </a:rPr>
              <a:t>CONTENTS</a:t>
            </a:r>
            <a:endParaRPr lang="ko-KR" altLang="en-US" sz="3200" spc="-300" dirty="0">
              <a:solidFill>
                <a:srgbClr val="97CD39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92080" y="1556792"/>
            <a:ext cx="169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 </a:t>
            </a:r>
            <a:r>
              <a:rPr lang="ko-KR" altLang="en-US" b="1" dirty="0">
                <a:solidFill>
                  <a:schemeClr val="bg1"/>
                </a:solidFill>
              </a:rPr>
              <a:t>구성원 소개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92080" y="2120855"/>
            <a:ext cx="9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2. </a:t>
            </a:r>
            <a:r>
              <a:rPr lang="ko-KR" altLang="en-US" b="1" dirty="0">
                <a:solidFill>
                  <a:schemeClr val="bg1"/>
                </a:solidFill>
              </a:rPr>
              <a:t>개요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76353" y="2529976"/>
            <a:ext cx="16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2-1. </a:t>
            </a:r>
            <a:r>
              <a:rPr lang="ko-KR" altLang="en-US" dirty="0">
                <a:solidFill>
                  <a:schemeClr val="bg1"/>
                </a:solidFill>
              </a:rPr>
              <a:t>개발 목적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76353" y="2956561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2-2. </a:t>
            </a:r>
            <a:r>
              <a:rPr lang="ko-KR" altLang="en-US" dirty="0">
                <a:solidFill>
                  <a:schemeClr val="bg1"/>
                </a:solidFill>
              </a:rPr>
              <a:t>개발환경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92080" y="4377107"/>
            <a:ext cx="9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3. </a:t>
            </a:r>
            <a:r>
              <a:rPr lang="ko-KR" altLang="en-US" b="1" dirty="0">
                <a:solidFill>
                  <a:schemeClr val="bg1"/>
                </a:solidFill>
              </a:rPr>
              <a:t>시연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92080" y="4941168"/>
            <a:ext cx="2008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4. </a:t>
            </a:r>
            <a:r>
              <a:rPr lang="ko-KR" altLang="en-US" b="1" dirty="0">
                <a:solidFill>
                  <a:schemeClr val="bg1"/>
                </a:solidFill>
              </a:rPr>
              <a:t>주요 </a:t>
            </a:r>
            <a:r>
              <a:rPr lang="ko-KR" altLang="en-US" b="1" dirty="0" err="1">
                <a:solidFill>
                  <a:schemeClr val="bg1"/>
                </a:solidFill>
              </a:rPr>
              <a:t>로직</a:t>
            </a:r>
            <a:r>
              <a:rPr lang="ko-KR" altLang="en-US" b="1" dirty="0">
                <a:solidFill>
                  <a:schemeClr val="bg1"/>
                </a:solidFill>
              </a:rPr>
              <a:t> 설명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973971" y="3346563"/>
            <a:ext cx="3242977" cy="47588"/>
          </a:xfrm>
          <a:prstGeom prst="rect">
            <a:avLst/>
          </a:prstGeom>
          <a:solidFill>
            <a:srgbClr val="9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5776353" y="3379230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2-3. </a:t>
            </a:r>
            <a:r>
              <a:rPr lang="ko-KR" altLang="en-US" dirty="0">
                <a:solidFill>
                  <a:schemeClr val="bg1"/>
                </a:solidFill>
              </a:rPr>
              <a:t>일정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76353" y="3801899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2-4. </a:t>
            </a:r>
            <a:r>
              <a:rPr lang="ko-KR" altLang="en-US" dirty="0">
                <a:solidFill>
                  <a:schemeClr val="bg1"/>
                </a:solidFill>
              </a:rPr>
              <a:t>레이아웃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50299" y1="13389" x2="50299" y2="8996"/>
                        <a14:foregroundMark x1="22156" y1="69665" x2="16367" y2="75523"/>
                        <a14:foregroundMark x1="81437" y1="74059" x2="87026" y2="824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9249" y="2703645"/>
            <a:ext cx="652189" cy="62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73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4971" y="190745"/>
            <a:ext cx="4219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1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7916" y="244787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구성원 소개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1026" name="Picture 2" descr="에이콘아카데미에 대한 이미지 검색결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1" t="36731" r="22680" b="33029"/>
          <a:stretch/>
        </p:blipFill>
        <p:spPr bwMode="auto">
          <a:xfrm>
            <a:off x="5940152" y="3858766"/>
            <a:ext cx="2088232" cy="86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덧셈 기호 8"/>
          <p:cNvSpPr/>
          <p:nvPr/>
        </p:nvSpPr>
        <p:spPr>
          <a:xfrm>
            <a:off x="3698126" y="3388814"/>
            <a:ext cx="1656184" cy="1656184"/>
          </a:xfrm>
          <a:prstGeom prst="mathPlus">
            <a:avLst/>
          </a:prstGeom>
          <a:solidFill>
            <a:srgbClr val="97CD39"/>
          </a:solidFill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6889" l="4667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4380" y="3158083"/>
            <a:ext cx="2857500" cy="214312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5"/>
          <a:srcRect t="23269" r="8983"/>
          <a:stretch/>
        </p:blipFill>
        <p:spPr>
          <a:xfrm>
            <a:off x="467544" y="1626518"/>
            <a:ext cx="8136904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81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4971" y="190745"/>
            <a:ext cx="4219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1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7916" y="244787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구성원 소개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721558" y="1412776"/>
            <a:ext cx="3780563" cy="738664"/>
            <a:chOff x="386949" y="1012666"/>
            <a:chExt cx="3780563" cy="738664"/>
          </a:xfrm>
        </p:grpSpPr>
        <p:sp>
          <p:nvSpPr>
            <p:cNvPr id="6" name="TextBox 5"/>
            <p:cNvSpPr txBox="1"/>
            <p:nvPr/>
          </p:nvSpPr>
          <p:spPr>
            <a:xfrm>
              <a:off x="443416" y="1412776"/>
              <a:ext cx="372409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</a:rPr>
                <a:t>- </a:t>
              </a:r>
              <a:r>
                <a:rPr lang="ko-KR" altLang="en-US" sz="1600" dirty="0" err="1">
                  <a:solidFill>
                    <a:schemeClr val="bg1"/>
                  </a:solidFill>
                </a:rPr>
                <a:t>웹페이지</a:t>
              </a:r>
              <a:r>
                <a:rPr lang="ko-KR" altLang="en-US" sz="1600" dirty="0">
                  <a:solidFill>
                    <a:schemeClr val="bg1"/>
                  </a:solidFill>
                </a:rPr>
                <a:t> 전체 레이아웃 및 </a:t>
              </a:r>
              <a:r>
                <a:rPr lang="en-US" altLang="ko-KR" sz="1600" dirty="0">
                  <a:solidFill>
                    <a:schemeClr val="bg1"/>
                  </a:solidFill>
                </a:rPr>
                <a:t>CSS </a:t>
              </a:r>
              <a:r>
                <a:rPr lang="ko-KR" altLang="en-US" sz="1600" dirty="0">
                  <a:solidFill>
                    <a:schemeClr val="bg1"/>
                  </a:solidFill>
                </a:rPr>
                <a:t>구현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43416" y="1012666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bg1"/>
                  </a:solidFill>
                </a:rPr>
                <a:t>김준혁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386949" y="1075149"/>
              <a:ext cx="36000" cy="288000"/>
            </a:xfrm>
            <a:prstGeom prst="rect">
              <a:avLst/>
            </a:prstGeom>
            <a:solidFill>
              <a:srgbClr val="9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4</a:t>
            </a:fld>
            <a:endParaRPr lang="ko-KR" altLang="en-US"/>
          </a:p>
        </p:txBody>
      </p:sp>
      <p:grpSp>
        <p:nvGrpSpPr>
          <p:cNvPr id="30" name="그룹 29"/>
          <p:cNvGrpSpPr/>
          <p:nvPr/>
        </p:nvGrpSpPr>
        <p:grpSpPr>
          <a:xfrm>
            <a:off x="725273" y="2212361"/>
            <a:ext cx="3604233" cy="738664"/>
            <a:chOff x="386949" y="1012666"/>
            <a:chExt cx="3604233" cy="738664"/>
          </a:xfrm>
        </p:grpSpPr>
        <p:sp>
          <p:nvSpPr>
            <p:cNvPr id="31" name="TextBox 30"/>
            <p:cNvSpPr txBox="1"/>
            <p:nvPr/>
          </p:nvSpPr>
          <p:spPr>
            <a:xfrm>
              <a:off x="443416" y="1412776"/>
              <a:ext cx="35477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</a:rPr>
                <a:t>- </a:t>
              </a:r>
              <a:r>
                <a:rPr lang="ko-KR" altLang="en-US" sz="1600" dirty="0">
                  <a:solidFill>
                    <a:schemeClr val="bg1"/>
                  </a:solidFill>
                </a:rPr>
                <a:t>가로세로 낱말 퍼즐</a:t>
              </a:r>
              <a:r>
                <a:rPr lang="en-US" altLang="ko-KR" sz="1600" dirty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>
                  <a:solidFill>
                    <a:schemeClr val="bg1"/>
                  </a:solidFill>
                </a:rPr>
                <a:t>화면전환 구현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43416" y="1012666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chemeClr val="bg1"/>
                  </a:solidFill>
                </a:rPr>
                <a:t>이주형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386949" y="1075149"/>
              <a:ext cx="36000" cy="288000"/>
            </a:xfrm>
            <a:prstGeom prst="rect">
              <a:avLst/>
            </a:prstGeom>
            <a:solidFill>
              <a:srgbClr val="9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725273" y="3012581"/>
            <a:ext cx="3723176" cy="738664"/>
            <a:chOff x="386949" y="1012666"/>
            <a:chExt cx="3723176" cy="738664"/>
          </a:xfrm>
        </p:grpSpPr>
        <p:sp>
          <p:nvSpPr>
            <p:cNvPr id="35" name="TextBox 34"/>
            <p:cNvSpPr txBox="1"/>
            <p:nvPr/>
          </p:nvSpPr>
          <p:spPr>
            <a:xfrm>
              <a:off x="443416" y="1412776"/>
              <a:ext cx="36667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</a:rPr>
                <a:t>- Web socket </a:t>
              </a:r>
              <a:r>
                <a:rPr lang="ko-KR" altLang="en-US" sz="1600" dirty="0">
                  <a:solidFill>
                    <a:schemeClr val="bg1"/>
                  </a:solidFill>
                </a:rPr>
                <a:t>채팅</a:t>
              </a:r>
              <a:r>
                <a:rPr lang="en-US" altLang="ko-KR" sz="1600" dirty="0">
                  <a:solidFill>
                    <a:schemeClr val="bg1"/>
                  </a:solidFill>
                </a:rPr>
                <a:t>, </a:t>
              </a:r>
              <a:r>
                <a:rPr lang="en-US" altLang="ko-KR" sz="1600" dirty="0" err="1">
                  <a:solidFill>
                    <a:schemeClr val="bg1"/>
                  </a:solidFill>
                </a:rPr>
                <a:t>PentA</a:t>
              </a:r>
              <a:r>
                <a:rPr lang="en-US" altLang="ko-KR" sz="1600" dirty="0">
                  <a:solidFill>
                    <a:schemeClr val="bg1"/>
                  </a:solidFill>
                </a:rPr>
                <a:t> Board </a:t>
              </a:r>
              <a:r>
                <a:rPr lang="ko-KR" altLang="en-US" sz="1600" dirty="0">
                  <a:solidFill>
                    <a:schemeClr val="bg1"/>
                  </a:solidFill>
                </a:rPr>
                <a:t>구현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43416" y="1012666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err="1">
                  <a:solidFill>
                    <a:schemeClr val="bg1"/>
                  </a:solidFill>
                </a:rPr>
                <a:t>최동철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386949" y="1075149"/>
              <a:ext cx="36000" cy="288000"/>
            </a:xfrm>
            <a:prstGeom prst="rect">
              <a:avLst/>
            </a:prstGeom>
            <a:solidFill>
              <a:srgbClr val="9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746618" y="3763174"/>
            <a:ext cx="1701469" cy="738664"/>
            <a:chOff x="386949" y="1012666"/>
            <a:chExt cx="1701469" cy="738664"/>
          </a:xfrm>
        </p:grpSpPr>
        <p:sp>
          <p:nvSpPr>
            <p:cNvPr id="39" name="TextBox 38"/>
            <p:cNvSpPr txBox="1"/>
            <p:nvPr/>
          </p:nvSpPr>
          <p:spPr>
            <a:xfrm>
              <a:off x="443416" y="1412776"/>
              <a:ext cx="16450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</a:rPr>
                <a:t>- </a:t>
              </a:r>
              <a:r>
                <a:rPr lang="ko-KR" altLang="en-US" sz="1600" dirty="0">
                  <a:solidFill>
                    <a:schemeClr val="bg1"/>
                  </a:solidFill>
                </a:rPr>
                <a:t>일정관리 구현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43416" y="1012666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err="1">
                  <a:solidFill>
                    <a:schemeClr val="bg1"/>
                  </a:solidFill>
                </a:rPr>
                <a:t>원근희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386949" y="1075149"/>
              <a:ext cx="36000" cy="288000"/>
            </a:xfrm>
            <a:prstGeom prst="rect">
              <a:avLst/>
            </a:prstGeom>
            <a:solidFill>
              <a:srgbClr val="9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746415" y="4562759"/>
            <a:ext cx="2111838" cy="738664"/>
            <a:chOff x="386949" y="1012666"/>
            <a:chExt cx="2111838" cy="738664"/>
          </a:xfrm>
        </p:grpSpPr>
        <p:sp>
          <p:nvSpPr>
            <p:cNvPr id="43" name="TextBox 42"/>
            <p:cNvSpPr txBox="1"/>
            <p:nvPr/>
          </p:nvSpPr>
          <p:spPr>
            <a:xfrm>
              <a:off x="443416" y="1412776"/>
              <a:ext cx="2055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</a:rPr>
                <a:t>- </a:t>
              </a:r>
              <a:r>
                <a:rPr lang="ko-KR" altLang="en-US" sz="1600" dirty="0">
                  <a:solidFill>
                    <a:schemeClr val="bg1"/>
                  </a:solidFill>
                </a:rPr>
                <a:t>능력단위평가 구현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443416" y="1012666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err="1">
                  <a:solidFill>
                    <a:schemeClr val="bg1"/>
                  </a:solidFill>
                </a:rPr>
                <a:t>김동범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386949" y="1075149"/>
              <a:ext cx="36000" cy="288000"/>
            </a:xfrm>
            <a:prstGeom prst="rect">
              <a:avLst/>
            </a:prstGeom>
            <a:solidFill>
              <a:srgbClr val="9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61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-4971" y="190745"/>
            <a:ext cx="8947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2</a:t>
            </a:r>
            <a:r>
              <a:rPr lang="en-US" altLang="ko-KR" sz="24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-1.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7932" y="244787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개발 목적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722653" y="1416166"/>
            <a:ext cx="8043395" cy="3372194"/>
            <a:chOff x="633061" y="1424958"/>
            <a:chExt cx="8043395" cy="3372194"/>
          </a:xfrm>
        </p:grpSpPr>
        <p:sp>
          <p:nvSpPr>
            <p:cNvPr id="26" name="TextBox 25"/>
            <p:cNvSpPr txBox="1"/>
            <p:nvPr/>
          </p:nvSpPr>
          <p:spPr>
            <a:xfrm>
              <a:off x="704158" y="1424958"/>
              <a:ext cx="79722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ko-KR" altLang="en-US" sz="2000" b="1" dirty="0">
                  <a:solidFill>
                    <a:schemeClr val="bg1"/>
                  </a:solidFill>
                </a:rPr>
                <a:t>일정관리 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&amp; </a:t>
              </a:r>
              <a:r>
                <a:rPr lang="ko-KR" altLang="en-US" sz="2000" b="1" dirty="0">
                  <a:solidFill>
                    <a:schemeClr val="bg1"/>
                  </a:solidFill>
                </a:rPr>
                <a:t>학습 효과 증진을 위한 홈페이지 제작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633061" y="1501351"/>
              <a:ext cx="36000" cy="288000"/>
            </a:xfrm>
            <a:prstGeom prst="rect">
              <a:avLst/>
            </a:prstGeom>
            <a:solidFill>
              <a:srgbClr val="9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21093" y="2242607"/>
              <a:ext cx="7272808" cy="255454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en-US" altLang="ko-KR" sz="2000" spc="-150" dirty="0">
                  <a:solidFill>
                    <a:schemeClr val="bg1"/>
                  </a:solidFill>
                </a:rPr>
                <a:t>Project </a:t>
              </a:r>
              <a:r>
                <a:rPr lang="ko-KR" altLang="en-US" sz="2000" spc="-150" dirty="0">
                  <a:solidFill>
                    <a:schemeClr val="bg1"/>
                  </a:solidFill>
                </a:rPr>
                <a:t>일정관리</a:t>
              </a:r>
              <a:endParaRPr lang="en-US" altLang="ko-KR" sz="2000" spc="-150" dirty="0">
                <a:solidFill>
                  <a:schemeClr val="bg1"/>
                </a:solidFill>
              </a:endParaRP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en-US" altLang="ko-KR" sz="2000" spc="-150" dirty="0">
                  <a:solidFill>
                    <a:schemeClr val="bg1"/>
                  </a:solidFill>
                </a:rPr>
                <a:t> </a:t>
              </a:r>
              <a:r>
                <a:rPr lang="ko-KR" altLang="en-US" sz="2000" spc="-150" dirty="0">
                  <a:solidFill>
                    <a:schemeClr val="bg1"/>
                  </a:solidFill>
                </a:rPr>
                <a:t>숙제 및 공지사항</a:t>
              </a:r>
              <a:endParaRPr lang="en-US" altLang="ko-KR" sz="2000" spc="-150" dirty="0">
                <a:solidFill>
                  <a:schemeClr val="bg1"/>
                </a:solidFill>
              </a:endParaRP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2000" spc="-150" dirty="0">
                  <a:solidFill>
                    <a:schemeClr val="bg1"/>
                  </a:solidFill>
                </a:rPr>
                <a:t>강의 내용 복습</a:t>
              </a:r>
              <a:r>
                <a:rPr lang="en-US" altLang="ko-KR" sz="2000" spc="-150" dirty="0">
                  <a:solidFill>
                    <a:schemeClr val="bg1"/>
                  </a:solidFill>
                </a:rPr>
                <a:t>( </a:t>
              </a:r>
              <a:r>
                <a:rPr lang="ko-KR" altLang="en-US" sz="2000" spc="-150" dirty="0">
                  <a:solidFill>
                    <a:schemeClr val="bg1"/>
                  </a:solidFill>
                </a:rPr>
                <a:t>가로세로 낱말 퍼즐</a:t>
              </a:r>
              <a:r>
                <a:rPr lang="en-US" altLang="ko-KR" sz="2000" spc="-150" dirty="0">
                  <a:solidFill>
                    <a:schemeClr val="bg1"/>
                  </a:solidFill>
                </a:rPr>
                <a:t>, </a:t>
              </a:r>
              <a:r>
                <a:rPr lang="ko-KR" altLang="en-US" sz="2000" spc="-150" dirty="0">
                  <a:solidFill>
                    <a:schemeClr val="bg1"/>
                  </a:solidFill>
                </a:rPr>
                <a:t>능력단위평가</a:t>
              </a:r>
              <a:r>
                <a:rPr lang="en-US" altLang="ko-KR" sz="2000" spc="-150" dirty="0">
                  <a:solidFill>
                    <a:schemeClr val="bg1"/>
                  </a:solidFill>
                </a:rPr>
                <a:t>)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2000" spc="-150" dirty="0">
                  <a:solidFill>
                    <a:schemeClr val="bg1"/>
                  </a:solidFill>
                </a:rPr>
                <a:t>실시간 팀원 간 의견교환 </a:t>
              </a:r>
              <a:r>
                <a:rPr lang="en-US" altLang="ko-KR" sz="2000" spc="-150" dirty="0">
                  <a:solidFill>
                    <a:schemeClr val="bg1"/>
                  </a:solidFill>
                </a:rPr>
                <a:t>(</a:t>
              </a:r>
              <a:r>
                <a:rPr lang="ko-KR" altLang="en-US" sz="2000" spc="-150" dirty="0">
                  <a:solidFill>
                    <a:schemeClr val="bg1"/>
                  </a:solidFill>
                </a:rPr>
                <a:t>채팅</a:t>
              </a:r>
              <a:r>
                <a:rPr lang="en-US" altLang="ko-KR" sz="2000" spc="-150" dirty="0">
                  <a:solidFill>
                    <a:schemeClr val="bg1"/>
                  </a:solidFill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85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-4971" y="190745"/>
            <a:ext cx="8947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2</a:t>
            </a:r>
            <a:r>
              <a:rPr lang="en-US" altLang="ko-KR" sz="24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-2.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7932" y="24478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개발환경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396023"/>
              </p:ext>
            </p:extLst>
          </p:nvPr>
        </p:nvGraphicFramePr>
        <p:xfrm>
          <a:off x="539552" y="1241748"/>
          <a:ext cx="2376264" cy="2160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1034895678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개발환경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75560"/>
                  </a:ext>
                </a:extLst>
              </a:tr>
              <a:tr h="1512168"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윈도우 </a:t>
                      </a:r>
                      <a:r>
                        <a:rPr lang="en-US" altLang="ko-KR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97160"/>
                  </a:ext>
                </a:extLst>
              </a:tr>
            </a:tbl>
          </a:graphicData>
        </a:graphic>
      </p:graphicFrame>
      <p:graphicFrame>
        <p:nvGraphicFramePr>
          <p:cNvPr id="50" name="표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946876"/>
              </p:ext>
            </p:extLst>
          </p:nvPr>
        </p:nvGraphicFramePr>
        <p:xfrm>
          <a:off x="6228184" y="1240850"/>
          <a:ext cx="2376264" cy="2160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1034895678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IDE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75560"/>
                  </a:ext>
                </a:extLst>
              </a:tr>
              <a:tr h="1512168"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/>
                        <a:t>Eclipse Neon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97160"/>
                  </a:ext>
                </a:extLst>
              </a:tr>
            </a:tbl>
          </a:graphicData>
        </a:graphic>
      </p:graphicFrame>
      <p:graphicFrame>
        <p:nvGraphicFramePr>
          <p:cNvPr id="51" name="표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470843"/>
              </p:ext>
            </p:extLst>
          </p:nvPr>
        </p:nvGraphicFramePr>
        <p:xfrm>
          <a:off x="3383868" y="1238518"/>
          <a:ext cx="2376264" cy="2160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1034895678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Database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75560"/>
                  </a:ext>
                </a:extLst>
              </a:tr>
              <a:tr h="1512168"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/>
                        <a:t>Local Storage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97160"/>
                  </a:ext>
                </a:extLst>
              </a:tr>
            </a:tbl>
          </a:graphicData>
        </a:graphic>
      </p:graphicFrame>
      <p:graphicFrame>
        <p:nvGraphicFramePr>
          <p:cNvPr id="52" name="표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703629"/>
              </p:ext>
            </p:extLst>
          </p:nvPr>
        </p:nvGraphicFramePr>
        <p:xfrm>
          <a:off x="1907704" y="3678907"/>
          <a:ext cx="2376264" cy="2160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1034895678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Language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75560"/>
                  </a:ext>
                </a:extLst>
              </a:tr>
              <a:tr h="1512168"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/>
                        <a:t>Java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 err="1"/>
                        <a:t>Jquery</a:t>
                      </a:r>
                      <a:endParaRPr lang="en-US" altLang="ko-KR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 err="1"/>
                        <a:t>Javascript</a:t>
                      </a:r>
                      <a:r>
                        <a:rPr lang="en-US" altLang="ko-KR" dirty="0"/>
                        <a:t>,</a:t>
                      </a:r>
                      <a:r>
                        <a:rPr lang="en-US" altLang="ko-KR" baseline="0" dirty="0"/>
                        <a:t> html5, CSS3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97160"/>
                  </a:ext>
                </a:extLst>
              </a:tr>
            </a:tbl>
          </a:graphicData>
        </a:graphic>
      </p:graphicFrame>
      <p:graphicFrame>
        <p:nvGraphicFramePr>
          <p:cNvPr id="54" name="표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940763"/>
              </p:ext>
            </p:extLst>
          </p:nvPr>
        </p:nvGraphicFramePr>
        <p:xfrm>
          <a:off x="4932040" y="3675677"/>
          <a:ext cx="2376264" cy="2160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1034895678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Browser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75560"/>
                  </a:ext>
                </a:extLst>
              </a:tr>
              <a:tr h="1512168"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/>
                        <a:t>Chrome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97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977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-4971" y="190745"/>
            <a:ext cx="8947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2</a:t>
            </a:r>
            <a:r>
              <a:rPr lang="en-US" altLang="ko-KR" sz="24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-3.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7932" y="24478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일정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9045736"/>
              </p:ext>
            </p:extLst>
          </p:nvPr>
        </p:nvGraphicFramePr>
        <p:xfrm>
          <a:off x="683564" y="1760327"/>
          <a:ext cx="7755367" cy="3384375"/>
        </p:xfrm>
        <a:graphic>
          <a:graphicData uri="http://schemas.openxmlformats.org/drawingml/2006/table">
            <a:tbl>
              <a:tblPr firstRow="1" bandRow="1">
                <a:effectLst>
                  <a:reflection blurRad="6350" stA="50000" endA="300" endPos="38500" dist="50800" dir="5400000" sy="-100000" algn="bl" rotWithShape="0"/>
                </a:effectLst>
                <a:tableStyleId>{5C22544A-7EE6-4342-B048-85BDC9FD1C3A}</a:tableStyleId>
              </a:tblPr>
              <a:tblGrid>
                <a:gridCol w="314972">
                  <a:extLst>
                    <a:ext uri="{9D8B030D-6E8A-4147-A177-3AD203B41FA5}">
                      <a16:colId xmlns:a16="http://schemas.microsoft.com/office/drawing/2014/main" val="2707805004"/>
                    </a:ext>
                  </a:extLst>
                </a:gridCol>
                <a:gridCol w="511011">
                  <a:extLst>
                    <a:ext uri="{9D8B030D-6E8A-4147-A177-3AD203B41FA5}">
                      <a16:colId xmlns:a16="http://schemas.microsoft.com/office/drawing/2014/main" val="2347170966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3661081550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3599078238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2664568509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3318726532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2339485323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1988259360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3576381627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1953561331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3071493109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1111934810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3971998303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3325072942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1849681908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1204745290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4285609233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300142424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554779713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3854103939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2480434135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1886547579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1306838379"/>
                    </a:ext>
                  </a:extLst>
                </a:gridCol>
                <a:gridCol w="314972">
                  <a:extLst>
                    <a:ext uri="{9D8B030D-6E8A-4147-A177-3AD203B41FA5}">
                      <a16:colId xmlns:a16="http://schemas.microsoft.com/office/drawing/2014/main" val="1815724304"/>
                    </a:ext>
                  </a:extLst>
                </a:gridCol>
              </a:tblGrid>
              <a:tr h="10201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29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686881"/>
                  </a:ext>
                </a:extLst>
              </a:tr>
              <a:tr h="591051">
                <a:tc gridSpan="9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기획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CD3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97CD3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97CD3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97CD3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5036859"/>
                  </a:ext>
                </a:extLst>
              </a:tr>
              <a:tr h="591051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디자인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833783"/>
                  </a:ext>
                </a:extLst>
              </a:tr>
              <a:tr h="591051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구현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6133839"/>
                  </a:ext>
                </a:extLst>
              </a:tr>
              <a:tr h="591051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테스트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793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595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-4971" y="190745"/>
            <a:ext cx="8947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2</a:t>
            </a:r>
            <a:r>
              <a:rPr lang="en-US" altLang="ko-KR" sz="24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-4.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7932" y="24478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레이아웃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789"/>
            <a:ext cx="9144000" cy="431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116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AECCE-BAEF-46B2-88B2-4EAF6DF4C6BA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-4971" y="190745"/>
            <a:ext cx="8947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2</a:t>
            </a:r>
            <a:r>
              <a:rPr lang="en-US" altLang="ko-KR" sz="2400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한컴 윤고딕 250" pitchFamily="18" charset="-127"/>
                <a:ea typeface="한컴 윤고딕 250" pitchFamily="18" charset="-127"/>
              </a:rPr>
              <a:t>-4.</a:t>
            </a:r>
            <a:endParaRPr lang="ko-KR" altLang="en-US" sz="3200" dirty="0">
              <a:pattFill prst="dkUpDiag">
                <a:fgClr>
                  <a:schemeClr val="tx1">
                    <a:lumMod val="65000"/>
                    <a:lumOff val="35000"/>
                  </a:schemeClr>
                </a:fgClr>
                <a:bgClr>
                  <a:srgbClr val="15011A"/>
                </a:bgClr>
              </a:pattFill>
              <a:latin typeface="한컴 윤고딕 250" pitchFamily="18" charset="-127"/>
              <a:ea typeface="한컴 윤고딕 25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7932" y="24478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pattFill prst="dkUpDiag">
                  <a:fgClr>
                    <a:schemeClr val="tx1">
                      <a:lumMod val="65000"/>
                      <a:lumOff val="35000"/>
                    </a:schemeClr>
                  </a:fgClr>
                  <a:bgClr>
                    <a:srgbClr val="15011A"/>
                  </a:bgClr>
                </a:pattFill>
                <a:latin typeface="맑은 고딕" pitchFamily="50" charset="-127"/>
                <a:ea typeface="맑은 고딕" pitchFamily="50" charset="-127"/>
              </a:rPr>
              <a:t>레이아웃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3795"/>
            <a:ext cx="9144000" cy="429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70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2726</TotalTime>
  <Words>347</Words>
  <Application>Microsoft Office PowerPoint</Application>
  <PresentationFormat>화면 슬라이드 쇼(4:3)</PresentationFormat>
  <Paragraphs>159</Paragraphs>
  <Slides>15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Wingdings</vt:lpstr>
      <vt:lpstr>한컴 윤고딕 250</vt:lpstr>
      <vt:lpstr>나눔바른고딕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HIIE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10 최재희</dc:creator>
  <cp:lastModifiedBy>김동범</cp:lastModifiedBy>
  <cp:revision>119</cp:revision>
  <dcterms:created xsi:type="dcterms:W3CDTF">2013-11-26T01:21:42Z</dcterms:created>
  <dcterms:modified xsi:type="dcterms:W3CDTF">2017-03-30T06:25:41Z</dcterms:modified>
</cp:coreProperties>
</file>

<file path=docProps/thumbnail.jpeg>
</file>